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67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1BF9393-15E7-4327-A25F-689875637843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53FC139-FD1B-406D-886F-1D5BE498D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19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093D14-114E-4BDE-B413-9245BC511EA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5F45089-355B-454F-BEF3-7F4D14843C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80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BE234-B90C-4C45-A8A3-6C14E31B1DD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1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9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52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4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3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4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1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2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0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3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AD6D-8BCF-4C94-958E-0AD2AB4FE88E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7C4A7-56AE-4AC0-AC45-FDC3C323F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2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13716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accent2"/>
                </a:solidFill>
                <a:latin typeface="IMPOSING" pitchFamily="2" charset="0"/>
              </a:rPr>
              <a:t>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IMPOSING" pitchFamily="2" charset="0"/>
              </a:rPr>
              <a:t>Vegetables</a:t>
            </a:r>
            <a:endParaRPr lang="en-US" sz="6000" dirty="0">
              <a:solidFill>
                <a:schemeClr val="accent1">
                  <a:lumMod val="75000"/>
                </a:schemeClr>
              </a:solidFill>
              <a:latin typeface="IMPOSING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32" name="Picture 8" descr="C:\Documents and Settings\hamcor\Local Settings\Temporary Internet Files\Content.IE5\9Q6D60H1\MPj0438718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00400"/>
            <a:ext cx="4770437" cy="3194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r>
              <a:rPr lang="en-US" dirty="0" smtClean="0"/>
              <a:t>The edible leaf of a plant. </a:t>
            </a:r>
          </a:p>
          <a:p>
            <a:r>
              <a:rPr lang="en-US" dirty="0" smtClean="0"/>
              <a:t>Leaves with dark green are high in vitamins A and C, folic acid, calcium and iron.</a:t>
            </a:r>
          </a:p>
          <a:p>
            <a:r>
              <a:rPr lang="en-US" dirty="0" smtClean="0"/>
              <a:t>Brussels sprouts, cabbage</a:t>
            </a:r>
            <a:r>
              <a:rPr lang="en-US" dirty="0"/>
              <a:t>,</a:t>
            </a:r>
            <a:r>
              <a:rPr lang="en-US" dirty="0" smtClean="0"/>
              <a:t> lettuce, spinach, kale</a:t>
            </a:r>
            <a:endParaRPr lang="en-US" dirty="0"/>
          </a:p>
        </p:txBody>
      </p:sp>
      <p:pic>
        <p:nvPicPr>
          <p:cNvPr id="1026" name="Picture 2" descr="http://www.magazine.ayurvediccure.com/wp-content/uploads/2008/10/brusselsprout.jpg"/>
          <p:cNvPicPr>
            <a:picLocks noChangeAspect="1" noChangeArrowheads="1"/>
          </p:cNvPicPr>
          <p:nvPr/>
        </p:nvPicPr>
        <p:blipFill rotWithShape="1">
          <a:blip r:embed="rId2" cstate="print"/>
          <a:srcRect l="23197"/>
          <a:stretch/>
        </p:blipFill>
        <p:spPr bwMode="auto">
          <a:xfrm>
            <a:off x="152400" y="4206585"/>
            <a:ext cx="1697182" cy="2209800"/>
          </a:xfrm>
          <a:prstGeom prst="rect">
            <a:avLst/>
          </a:prstGeom>
          <a:noFill/>
        </p:spPr>
      </p:pic>
      <p:pic>
        <p:nvPicPr>
          <p:cNvPr id="1028" name="Picture 4" descr="http://www.theworldwidegourmet.com/media/upload/ingredient/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625" y="4157152"/>
            <a:ext cx="2390775" cy="2612599"/>
          </a:xfrm>
          <a:prstGeom prst="rect">
            <a:avLst/>
          </a:prstGeom>
          <a:noFill/>
        </p:spPr>
      </p:pic>
      <p:pic>
        <p:nvPicPr>
          <p:cNvPr id="1030" name="Picture 6" descr="http://t1.gstatic.com/images?q=tbn:ANd9GcTXlYPuDtx3q_GC-yvznmrzVxRRU0YfmRl-YYL3-HABK0le_Tk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262003"/>
            <a:ext cx="2028825" cy="2257426"/>
          </a:xfrm>
          <a:prstGeom prst="rect">
            <a:avLst/>
          </a:prstGeom>
          <a:noFill/>
        </p:spPr>
      </p:pic>
      <p:pic>
        <p:nvPicPr>
          <p:cNvPr id="5122" name="Picture 2" descr="https://encrypted-tbn3.gstatic.com/images?q=tbn:ANd9GcQ-FzdL-gDmoGJ6LV7oQK_KJk-9jaNDN17Ri2591doBkFW-4FBo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895" y="4206585"/>
            <a:ext cx="2381250" cy="221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Vegetables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Hundreds of different kinds of vegetables are available  in the market-place. They are colorful, flavorful and nutritious. Besides being an important part of a meal, vegetables make great snacks. Most are low in calories and fat.</a:t>
            </a:r>
          </a:p>
          <a:p>
            <a:r>
              <a:rPr lang="en-US" dirty="0" smtClean="0"/>
              <a:t>Vegetables are grouped according to how they grow and what part of the plant is eaten, there are 8 groups of vegetables.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r>
              <a:rPr lang="en-US" dirty="0" smtClean="0"/>
              <a:t>Usually grow just below the surface of the ground and produce a fleshy, leafy shoot above ground. </a:t>
            </a:r>
          </a:p>
          <a:p>
            <a:r>
              <a:rPr lang="en-US" dirty="0" smtClean="0"/>
              <a:t>Bulbs usually consist of layers or clustered segments. </a:t>
            </a:r>
          </a:p>
          <a:p>
            <a:r>
              <a:rPr lang="en-US" dirty="0" smtClean="0"/>
              <a:t>Examples are onions, garlic, shallots, spring onions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197" name="Picture 5" descr="C:\Documents and Settings\hamcor\Local Settings\Temporary Internet Files\Content.IE5\9Q6D60H1\MCj035867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0164" y="4426527"/>
            <a:ext cx="1752600" cy="2230481"/>
          </a:xfrm>
          <a:prstGeom prst="rect">
            <a:avLst/>
          </a:prstGeom>
          <a:noFill/>
        </p:spPr>
      </p:pic>
      <p:pic>
        <p:nvPicPr>
          <p:cNvPr id="9218" name="Picture 2" descr="http://t3.gstatic.com/images?q=tbn:ANd9GcSzbB_kpYHK-6EpqeVRCTeDJh-NKH-AO4x8fZuRZebudtUcbeJuAw"/>
          <p:cNvPicPr>
            <a:picLocks noChangeAspect="1" noChangeArrowheads="1"/>
          </p:cNvPicPr>
          <p:nvPr/>
        </p:nvPicPr>
        <p:blipFill rotWithShape="1">
          <a:blip r:embed="rId4" cstate="print"/>
          <a:srcRect l="16083" t="12954" r="15013" b="8806"/>
          <a:stretch/>
        </p:blipFill>
        <p:spPr bwMode="auto">
          <a:xfrm rot="950712">
            <a:off x="1494516" y="5047380"/>
            <a:ext cx="2050337" cy="1743846"/>
          </a:xfrm>
          <a:prstGeom prst="rect">
            <a:avLst/>
          </a:prstGeom>
          <a:noFill/>
        </p:spPr>
      </p:pic>
      <p:pic>
        <p:nvPicPr>
          <p:cNvPr id="9220" name="Picture 4" descr="http://t1.gstatic.com/images?q=tbn:ANd9GcS3ABVVZ4_Nvsp41FCqpZiE6_SU_1_-KvVx6BN9tZtJfKIHKSz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4419600"/>
            <a:ext cx="1743075" cy="2238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1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r>
              <a:rPr lang="en-US" dirty="0" smtClean="0"/>
              <a:t>Root vegetables are veggies where the root is actually the vegetable. </a:t>
            </a:r>
          </a:p>
          <a:p>
            <a:r>
              <a:rPr lang="en-US" dirty="0" smtClean="0"/>
              <a:t>Roots should be hard and smooth, small roots are the most tender</a:t>
            </a:r>
          </a:p>
          <a:p>
            <a:r>
              <a:rPr lang="en-US" dirty="0" smtClean="0"/>
              <a:t> Commonly known root vegetables are beet, carrots, and even turnips.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170" name="Picture 2" descr="http://t1.gstatic.com/images?q=tbn:ANd9GcQ93wpgN6QMNd5ffC7leF4NbWKjWwXXCSPF6y73hFp19fB5m0d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267200"/>
            <a:ext cx="2143125" cy="2143125"/>
          </a:xfrm>
          <a:prstGeom prst="rect">
            <a:avLst/>
          </a:prstGeom>
          <a:noFill/>
        </p:spPr>
      </p:pic>
      <p:pic>
        <p:nvPicPr>
          <p:cNvPr id="7172" name="Picture 4" descr="http://t3.gstatic.com/images?q=tbn:ANd9GcR0RhDhGVFWBumggdjWI0PUBXZOG4yTkxCRzsOBc2JcUMj64tl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378469"/>
            <a:ext cx="1895475" cy="2409826"/>
          </a:xfrm>
          <a:prstGeom prst="rect">
            <a:avLst/>
          </a:prstGeom>
          <a:noFill/>
        </p:spPr>
      </p:pic>
      <p:pic>
        <p:nvPicPr>
          <p:cNvPr id="7174" name="Picture 6" descr="http://t1.gstatic.com/images?q=tbn:ANd9GcRY4Vyf6EqycSBXhtW3qGbDVffJKVoKwSJj2uWuH465MPY-mQk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267200"/>
            <a:ext cx="1895475" cy="2419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40491"/>
          </a:xfrm>
        </p:spPr>
        <p:txBody>
          <a:bodyPr/>
          <a:lstStyle/>
          <a:p>
            <a:r>
              <a:rPr lang="en-US" dirty="0" smtClean="0"/>
              <a:t>Vegetables which grow underground on the root of a plant.</a:t>
            </a:r>
          </a:p>
          <a:p>
            <a:r>
              <a:rPr lang="en-US" dirty="0" smtClean="0"/>
              <a:t>These vegetables tend to be higher in starch and calories.</a:t>
            </a:r>
          </a:p>
          <a:p>
            <a:r>
              <a:rPr lang="en-US" dirty="0" smtClean="0"/>
              <a:t>Shriveled or sprouted tubers are old</a:t>
            </a:r>
          </a:p>
          <a:p>
            <a:r>
              <a:rPr lang="en-US" dirty="0" smtClean="0"/>
              <a:t>Commonly known tubers are potatoes and yams.</a:t>
            </a:r>
            <a:endParaRPr lang="en-US" dirty="0"/>
          </a:p>
        </p:txBody>
      </p:sp>
      <p:pic>
        <p:nvPicPr>
          <p:cNvPr id="1027" name="Picture 3" descr="C:\Documents and Settings\hamcor\Local Settings\Temporary Internet Files\Content.IE5\D9JPF518\MCj014954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9526" y="4411198"/>
            <a:ext cx="1866523" cy="2355410"/>
          </a:xfrm>
          <a:prstGeom prst="rect">
            <a:avLst/>
          </a:prstGeom>
          <a:noFill/>
        </p:spPr>
      </p:pic>
      <p:pic>
        <p:nvPicPr>
          <p:cNvPr id="1028" name="Picture 4" descr="C:\Documents and Settings\hamcor\Local Settings\Temporary Internet Files\Content.IE5\9Q6D60H1\MCFD01014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952999"/>
            <a:ext cx="3346127" cy="1237307"/>
          </a:xfrm>
          <a:prstGeom prst="rect">
            <a:avLst/>
          </a:prstGeom>
          <a:noFill/>
        </p:spPr>
      </p:pic>
      <p:pic>
        <p:nvPicPr>
          <p:cNvPr id="2050" name="Picture 2" descr="https://encrypted-tbn2.gstatic.com/images?q=tbn:ANd9GcTMJxr1Lc1Yi4o8TZSc6kCzm-I4LSmZ34X8jNZpFrdzGpgZL1d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7" r="12346" b="10813"/>
          <a:stretch/>
        </p:blipFill>
        <p:spPr bwMode="auto">
          <a:xfrm>
            <a:off x="5988628" y="4549880"/>
            <a:ext cx="2576946" cy="219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&quot;No&quot; Symbol 3"/>
          <p:cNvSpPr/>
          <p:nvPr/>
        </p:nvSpPr>
        <p:spPr>
          <a:xfrm>
            <a:off x="6629400" y="5410200"/>
            <a:ext cx="1600200" cy="1060010"/>
          </a:xfrm>
          <a:prstGeom prst="noSmoking">
            <a:avLst>
              <a:gd name="adj" fmla="val 7138"/>
            </a:avLst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ontent.answcdn.com/main/content/img/wiley/visualfood/04_LegumesFeuilles/50022-PakCh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43483"/>
            <a:ext cx="2062163" cy="238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RV2HMLHjmEB0xOoheoJ0HBEByIuBoo-tk2AF4DmAw-z4ibVY3f2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38651" y="4933949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t3.gstatic.com/images?q=tbn:ANd9GcQIlnGy7KaHGSS2X2TndM_xY-y-1-ttTupxkLQra1LZZnV3Or7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4122256"/>
            <a:ext cx="1981200" cy="2875492"/>
          </a:xfrm>
          <a:prstGeom prst="rect">
            <a:avLst/>
          </a:prstGeom>
          <a:noFill/>
        </p:spPr>
      </p:pic>
      <p:pic>
        <p:nvPicPr>
          <p:cNvPr id="5122" name="Picture 2" descr="http://whatscookingamerica.net/Foto4/CeleryRoot2.jpg"/>
          <p:cNvPicPr>
            <a:picLocks noChangeAspect="1" noChangeArrowheads="1"/>
          </p:cNvPicPr>
          <p:nvPr/>
        </p:nvPicPr>
        <p:blipFill rotWithShape="1">
          <a:blip r:embed="rId5" cstate="print"/>
          <a:srcRect l="8378" t="7027" r="8378" b="7027"/>
          <a:stretch/>
        </p:blipFill>
        <p:spPr bwMode="auto">
          <a:xfrm rot="17581758">
            <a:off x="6467142" y="4569103"/>
            <a:ext cx="2537270" cy="19817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69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edible stalks of plants, stems support the plant. </a:t>
            </a:r>
          </a:p>
          <a:p>
            <a:r>
              <a:rPr lang="en-US" sz="2800" dirty="0" smtClean="0"/>
              <a:t>These vegetables have a high water content and are low in calories.</a:t>
            </a:r>
          </a:p>
          <a:p>
            <a:r>
              <a:rPr lang="en-US" sz="2800" dirty="0" smtClean="0"/>
              <a:t>Best </a:t>
            </a:r>
            <a:r>
              <a:rPr lang="en-US" sz="2800" dirty="0" smtClean="0"/>
              <a:t>quality stems have crisp, straight stalks.</a:t>
            </a:r>
          </a:p>
          <a:p>
            <a:r>
              <a:rPr lang="en-US" sz="2800" dirty="0" smtClean="0"/>
              <a:t>Common examples of stems are </a:t>
            </a:r>
            <a:r>
              <a:rPr lang="en-US" sz="2800" dirty="0" err="1" smtClean="0"/>
              <a:t>bok</a:t>
            </a:r>
            <a:r>
              <a:rPr lang="en-US" sz="2800" dirty="0" smtClean="0"/>
              <a:t> </a:t>
            </a:r>
            <a:r>
              <a:rPr lang="en-US" sz="2800" dirty="0" err="1" smtClean="0"/>
              <a:t>choy</a:t>
            </a:r>
            <a:r>
              <a:rPr lang="en-US" sz="2800" dirty="0" smtClean="0"/>
              <a:t>, asparagus, celery and </a:t>
            </a:r>
            <a:r>
              <a:rPr lang="en-US" sz="2800" dirty="0" err="1" smtClean="0"/>
              <a:t>rhubrarb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387" y="1371600"/>
            <a:ext cx="8229600" cy="4848225"/>
          </a:xfrm>
        </p:spPr>
        <p:txBody>
          <a:bodyPr/>
          <a:lstStyle/>
          <a:p>
            <a:r>
              <a:rPr lang="en-US" sz="2800" dirty="0" smtClean="0"/>
              <a:t>Flowers are the plant’s blooms. </a:t>
            </a:r>
          </a:p>
          <a:p>
            <a:r>
              <a:rPr lang="en-US" sz="2800" dirty="0" smtClean="0"/>
              <a:t>Best quality flowers are crisp and firm with closed clusters</a:t>
            </a:r>
          </a:p>
          <a:p>
            <a:r>
              <a:rPr lang="en-US" sz="2800" dirty="0" smtClean="0"/>
              <a:t>Yellow buds on broccoli mean it’s old &amp; strongly flavored</a:t>
            </a:r>
          </a:p>
          <a:p>
            <a:r>
              <a:rPr lang="en-US" sz="2800" dirty="0" smtClean="0"/>
              <a:t>Cauliflower, artichoke, broccoli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broccoli-info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3962400"/>
            <a:ext cx="2657475" cy="2324322"/>
          </a:xfrm>
          <a:prstGeom prst="rect">
            <a:avLst/>
          </a:prstGeom>
        </p:spPr>
      </p:pic>
      <p:pic>
        <p:nvPicPr>
          <p:cNvPr id="8" name="Picture 7" descr="cauliflower_pla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4267200"/>
            <a:ext cx="2844800" cy="2133600"/>
          </a:xfrm>
          <a:prstGeom prst="rect">
            <a:avLst/>
          </a:prstGeom>
        </p:spPr>
      </p:pic>
      <p:pic>
        <p:nvPicPr>
          <p:cNvPr id="4098" name="Picture 2" descr="http://t0.gstatic.com/images?q=tbn:ANd9GcSTo9Z4mcQ4n9FgT-KYpFpd6wTF-qw7WtLbgJ6Puh-gOKEzATL9K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419600"/>
            <a:ext cx="2524125" cy="180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010" y="1295400"/>
            <a:ext cx="8030789" cy="5029199"/>
          </a:xfrm>
        </p:spPr>
        <p:txBody>
          <a:bodyPr/>
          <a:lstStyle/>
          <a:p>
            <a:r>
              <a:rPr lang="en-US" dirty="0" smtClean="0"/>
              <a:t>Vegetable fruit are fleshy and contain seeds.</a:t>
            </a:r>
          </a:p>
          <a:p>
            <a:r>
              <a:rPr lang="en-US" dirty="0" smtClean="0"/>
              <a:t>Fruit vegetables should be firm and heavy</a:t>
            </a:r>
          </a:p>
          <a:p>
            <a:r>
              <a:rPr lang="en-US" dirty="0" smtClean="0"/>
              <a:t>Cucumber, eggplant, okra, pepper, squash (zucchini, pumpkin, acorn, yellow), tomatoes</a:t>
            </a:r>
            <a:endParaRPr lang="en-US" dirty="0"/>
          </a:p>
        </p:txBody>
      </p:sp>
      <p:pic>
        <p:nvPicPr>
          <p:cNvPr id="4098" name="Picture 2" descr="C:\Documents and Settings\hamcor\Local Settings\Temporary Internet Files\Content.IE5\9Q6D60H1\MPj0406557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655119"/>
            <a:ext cx="1852613" cy="2777563"/>
          </a:xfrm>
          <a:prstGeom prst="rect">
            <a:avLst/>
          </a:prstGeom>
          <a:noFill/>
        </p:spPr>
      </p:pic>
      <p:pic>
        <p:nvPicPr>
          <p:cNvPr id="3074" name="Picture 2" descr="https://encrypted-tbn2.gstatic.com/images?q=tbn:ANd9GcRH0B4j0a3bQk4dsWqDFt7kkSpSdC4jfqYcWH5Z9AfORyveDnKf-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3" r="8899"/>
          <a:stretch/>
        </p:blipFill>
        <p:spPr bwMode="auto">
          <a:xfrm>
            <a:off x="4572000" y="4343400"/>
            <a:ext cx="2345699" cy="16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2.gstatic.com/images?q=tbn:ANd9GcRPdcBbYHPMgrRSUk52UWIkyB9gYKwsPNEUly6JpixU7E4S2LY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4214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encrypted-tbn1.gstatic.com/images?q=tbn:ANd9GcRJfObrWLxAylR2GEK8-lPfTQSaFuPU9XXY4AJDBk8NyABuHcM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4191000"/>
            <a:ext cx="2243417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/>
          <a:lstStyle/>
          <a:p>
            <a:r>
              <a:rPr lang="en-US" dirty="0" smtClean="0"/>
              <a:t>These parts start the food growth process. </a:t>
            </a:r>
          </a:p>
          <a:p>
            <a:r>
              <a:rPr lang="en-US" dirty="0" smtClean="0"/>
              <a:t>They can be high in starch and higher in calories.</a:t>
            </a:r>
          </a:p>
          <a:p>
            <a:r>
              <a:rPr lang="en-US" dirty="0" smtClean="0"/>
              <a:t>They are best when freshly picked, small seeds have the best flavor</a:t>
            </a:r>
          </a:p>
          <a:p>
            <a:r>
              <a:rPr lang="en-US" dirty="0" smtClean="0"/>
              <a:t>Peas, wax beans, green beans and corn are common seeds.</a:t>
            </a:r>
            <a:endParaRPr lang="en-US" dirty="0"/>
          </a:p>
        </p:txBody>
      </p:sp>
      <p:pic>
        <p:nvPicPr>
          <p:cNvPr id="4098" name="Picture 2" descr="https://encrypted-tbn3.gstatic.com/images?q=tbn:ANd9GcQhYHBrubbwmuUd6wSS7Vb6i6Qy5U-E1WKNnkh2myYrBDlV5s5WzQ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r="17420"/>
          <a:stretch/>
        </p:blipFill>
        <p:spPr bwMode="auto">
          <a:xfrm rot="1246239">
            <a:off x="7453854" y="4579045"/>
            <a:ext cx="1354144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encrypted-tbn2.gstatic.com/images?q=tbn:ANd9GcQ8AAvz5L41IyoUInq54KRxPhyCi_ImnU56eWDoF7QzOTrosHo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6" t="12606" r="9355" b="7911"/>
          <a:stretch/>
        </p:blipFill>
        <p:spPr bwMode="auto">
          <a:xfrm rot="10800000">
            <a:off x="4733127" y="4941743"/>
            <a:ext cx="2538983" cy="164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encrypted-tbn0.gstatic.com/images?q=tbn:ANd9GcSwXoyo1UYnMK8EjXj3_w7Q4eghOKPre8R2J0gv6QBwgpJAcM7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" y="5028096"/>
            <a:ext cx="267652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encrypted-tbn1.gstatic.com/images?q=tbn:ANd9GcRgNLSGK3V-ctmQZS-CuQvrfGlZ0ymNIOZMYX8Mi_4NzbToN7ew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2" b="20115"/>
          <a:stretch/>
        </p:blipFill>
        <p:spPr bwMode="auto">
          <a:xfrm>
            <a:off x="2743200" y="4876800"/>
            <a:ext cx="2298700" cy="149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386</Words>
  <Application>Microsoft Office PowerPoint</Application>
  <PresentationFormat>On-screen Show (4:3)</PresentationFormat>
  <Paragraphs>41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Vegetables</vt:lpstr>
      <vt:lpstr>Types of Vegetables</vt:lpstr>
      <vt:lpstr>Bulb</vt:lpstr>
      <vt:lpstr>Root</vt:lpstr>
      <vt:lpstr>Tuber</vt:lpstr>
      <vt:lpstr>Stems</vt:lpstr>
      <vt:lpstr>Flowers</vt:lpstr>
      <vt:lpstr>Fruits</vt:lpstr>
      <vt:lpstr>Seeds</vt:lpstr>
      <vt:lpstr>Leaves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Vegetables</dc:title>
  <dc:creator>Technology Department</dc:creator>
  <cp:lastModifiedBy>Kathryn Ham</cp:lastModifiedBy>
  <cp:revision>211</cp:revision>
  <cp:lastPrinted>2012-10-22T19:45:11Z</cp:lastPrinted>
  <dcterms:created xsi:type="dcterms:W3CDTF">2011-01-17T16:28:26Z</dcterms:created>
  <dcterms:modified xsi:type="dcterms:W3CDTF">2012-10-22T19:45:14Z</dcterms:modified>
</cp:coreProperties>
</file>