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2"/>
  </p:handoutMasterIdLst>
  <p:sldIdLst>
    <p:sldId id="268" r:id="rId2"/>
    <p:sldId id="26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B4F0F3ED-B1D5-488E-B477-2989A3687E87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156E12C3-F243-4A7B-9957-57C76F081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50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4BAADEA-FC99-4270-8995-919EFFC8BD59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079D08F-C539-4B7F-9050-F872CF7A2D1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QHhnMFY1BdQ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hamkat\AppData\Local\Microsoft\Windows\Temporary Internet Files\Content.IE5\G4AMQ9XQ\MP910218742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" t="18658" b="12696"/>
          <a:stretch/>
        </p:blipFill>
        <p:spPr bwMode="auto">
          <a:xfrm>
            <a:off x="3200400" y="2057400"/>
            <a:ext cx="3378789" cy="361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163762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Is a tomato a fruit or a vegetable?</a:t>
            </a:r>
            <a:endParaRPr lang="en-US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>
            <a:normAutofit fontScale="92500" lnSpcReduction="20000"/>
          </a:bodyPr>
          <a:lstStyle/>
          <a:p>
            <a:endParaRPr lang="en-US" dirty="0" smtClean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endParaRPr lang="en-US" dirty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endParaRPr lang="en-US" dirty="0">
              <a:hlinkClick r:id="rId3"/>
            </a:endParaRPr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youtu.be/QHhnMFY1BdQ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1" name="Picture 3" descr="C:\Users\hamkat\AppData\Local\Microsoft\Windows\Temporary Internet Files\Content.IE5\G4AMQ9XQ\MP910218742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" t="18658" b="12696"/>
          <a:stretch/>
        </p:blipFill>
        <p:spPr bwMode="auto">
          <a:xfrm>
            <a:off x="3200400" y="2324745"/>
            <a:ext cx="3378789" cy="361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93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Tropical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Grown in warm climates and considered exotic</a:t>
            </a:r>
          </a:p>
          <a:p>
            <a:r>
              <a:rPr lang="en-US" sz="3200" dirty="0" smtClean="0"/>
              <a:t>Commonly available in USA are: avocados, figs, dates, guava, mangos, papayas, persimmons, pineapples, kiwifruit and bananas</a:t>
            </a:r>
          </a:p>
          <a:p>
            <a:endParaRPr lang="en-US" dirty="0"/>
          </a:p>
        </p:txBody>
      </p:sp>
      <p:pic>
        <p:nvPicPr>
          <p:cNvPr id="6148" name="Picture 4" descr="C:\Documents and Settings\hamcor\Local Settings\Temporary Internet Files\Content.IE5\D9JPF518\MCj0331285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4800600"/>
            <a:ext cx="1792586" cy="1552669"/>
          </a:xfrm>
          <a:prstGeom prst="rect">
            <a:avLst/>
          </a:prstGeom>
          <a:noFill/>
        </p:spPr>
      </p:pic>
      <p:pic>
        <p:nvPicPr>
          <p:cNvPr id="6149" name="Picture 5" descr="C:\Documents and Settings\hamcor\Local Settings\Temporary Internet Files\Content.IE5\YBBBCQ61\MCj0246171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953000"/>
            <a:ext cx="2183394" cy="1181967"/>
          </a:xfrm>
          <a:prstGeom prst="rect">
            <a:avLst/>
          </a:prstGeom>
          <a:noFill/>
        </p:spPr>
      </p:pic>
      <p:pic>
        <p:nvPicPr>
          <p:cNvPr id="6150" name="Picture 6" descr="C:\Documents and Settings\hamcor\Local Settings\Temporary Internet Files\Content.IE5\YBBBCQ61\MCj024610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4572000"/>
            <a:ext cx="1545968" cy="1966416"/>
          </a:xfrm>
          <a:prstGeom prst="rect">
            <a:avLst/>
          </a:prstGeom>
          <a:noFill/>
        </p:spPr>
      </p:pic>
      <p:pic>
        <p:nvPicPr>
          <p:cNvPr id="6151" name="Picture 7" descr="C:\Documents and Settings\hamcor\Local Settings\Temporary Internet Files\Content.IE5\9Q6D60H1\MCj0264566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5105400"/>
            <a:ext cx="2175678" cy="1195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FRUIT CLASSIFICATIONS</a:t>
            </a:r>
            <a:endParaRPr lang="en-US" sz="6000" dirty="0"/>
          </a:p>
        </p:txBody>
      </p:sp>
      <p:pic>
        <p:nvPicPr>
          <p:cNvPr id="1026" name="Picture 2" descr="C:\Users\hamkat\AppData\Local\Microsoft\Windows\Temporary Internet Files\Content.IE5\RCBPYJO6\MP900438787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15" y="2057400"/>
            <a:ext cx="682752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65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632" y="1921192"/>
            <a:ext cx="7889168" cy="440340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One way you can add flavor and variety to your diet without adding many calories is to eat plenty of fruits.</a:t>
            </a:r>
          </a:p>
          <a:p>
            <a:r>
              <a:rPr lang="en-US" sz="3200" dirty="0" smtClean="0"/>
              <a:t>Most fruits have no fat and are high in vitamins, minerals and fiber.</a:t>
            </a:r>
            <a:endParaRPr lang="en-US" sz="3200" dirty="0"/>
          </a:p>
        </p:txBody>
      </p:sp>
      <p:pic>
        <p:nvPicPr>
          <p:cNvPr id="2050" name="Picture 2" descr="C:\Documents and Settings\hamcor\Local Settings\Temporary Internet Files\Content.IE5\K078QJE2\MC90005791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4695825"/>
            <a:ext cx="1897063" cy="1736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fruits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fruits are naturally sweet  and are high in vitamin C, vitamin A and fiber.</a:t>
            </a:r>
          </a:p>
          <a:p>
            <a:r>
              <a:rPr lang="en-US" dirty="0" smtClean="0"/>
              <a:t>A fruit is the part of a plant that holds the seeds. Fruits are categorized by certain characteristics that set them apart from each other. There are 6 types of fruits.</a:t>
            </a:r>
          </a:p>
          <a:p>
            <a:pPr lvl="1">
              <a:buNone/>
            </a:pPr>
            <a:r>
              <a:rPr lang="en-US" dirty="0" smtClean="0"/>
              <a:t>Berries				Melon</a:t>
            </a:r>
          </a:p>
          <a:p>
            <a:pPr lvl="1">
              <a:buNone/>
            </a:pPr>
            <a:r>
              <a:rPr lang="en-US" dirty="0" smtClean="0"/>
              <a:t>Drupes (stone fruit)		Citrus</a:t>
            </a:r>
          </a:p>
          <a:p>
            <a:pPr lvl="1">
              <a:buNone/>
            </a:pPr>
            <a:r>
              <a:rPr lang="en-US" dirty="0" smtClean="0"/>
              <a:t>Pomes 				Tropical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Berries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Berries are small juicy fruits with thin skins.</a:t>
            </a:r>
          </a:p>
          <a:p>
            <a:r>
              <a:rPr lang="en-US" sz="2800" dirty="0" smtClean="0"/>
              <a:t>Examples: blackberries, cranberries, blueberries, red and black raspberries, and strawberries  </a:t>
            </a:r>
          </a:p>
          <a:p>
            <a:r>
              <a:rPr lang="en-US" sz="2800" dirty="0" smtClean="0"/>
              <a:t>Grape and currants also belong to this group</a:t>
            </a:r>
          </a:p>
          <a:p>
            <a:r>
              <a:rPr lang="en-US" sz="2800" dirty="0" smtClean="0"/>
              <a:t>All are highly perishable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C:\Documents and Settings\hamcor\Local Settings\Temporary Internet Files\Content.IE5\YBBBCQ61\MCj043689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3738" y="4572000"/>
            <a:ext cx="1714500" cy="1714500"/>
          </a:xfrm>
          <a:prstGeom prst="rect">
            <a:avLst/>
          </a:prstGeom>
          <a:noFill/>
        </p:spPr>
      </p:pic>
      <p:pic>
        <p:nvPicPr>
          <p:cNvPr id="1027" name="Picture 3" descr="C:\Documents and Settings\hamcor\Local Settings\Temporary Internet Files\Content.IE5\9Q6D60H1\MCj0436901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724400"/>
            <a:ext cx="1714500" cy="1714500"/>
          </a:xfrm>
          <a:prstGeom prst="rect">
            <a:avLst/>
          </a:prstGeom>
          <a:noFill/>
        </p:spPr>
      </p:pic>
      <p:pic>
        <p:nvPicPr>
          <p:cNvPr id="1028" name="Picture 4" descr="C:\Documents and Settings\hamcor\Local Settings\Temporary Internet Files\Content.IE5\G9SDADI0\MCj0331288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4953000"/>
            <a:ext cx="1812202" cy="1278048"/>
          </a:xfrm>
          <a:prstGeom prst="rect">
            <a:avLst/>
          </a:prstGeom>
          <a:noFill/>
        </p:spPr>
      </p:pic>
      <p:pic>
        <p:nvPicPr>
          <p:cNvPr id="1029" name="Picture 5" descr="C:\Documents and Settings\hamcor\Local Settings\Temporary Internet Files\Content.IE5\YBBBCQ61\MCj0441744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4800600"/>
            <a:ext cx="1524000" cy="1524000"/>
          </a:xfrm>
          <a:prstGeom prst="rect">
            <a:avLst/>
          </a:prstGeom>
          <a:noFill/>
        </p:spPr>
      </p:pic>
      <p:pic>
        <p:nvPicPr>
          <p:cNvPr id="1030" name="Picture 6" descr="C:\Documents and Settings\hamcor\Local Settings\Temporary Internet Files\Content.IE5\9Q6D60H1\MCj0331306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4800600"/>
            <a:ext cx="1815220" cy="1445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Drupes </a:t>
            </a:r>
            <a:r>
              <a:rPr lang="en-US" sz="4000" dirty="0" smtClean="0"/>
              <a:t>(stone Fruit)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Outer skin covering a soft fleshy fruit</a:t>
            </a:r>
          </a:p>
          <a:p>
            <a:r>
              <a:rPr lang="en-US" sz="3200" dirty="0" smtClean="0"/>
              <a:t>Fruit surround a single, hard seed called a pit or stone</a:t>
            </a:r>
          </a:p>
          <a:p>
            <a:r>
              <a:rPr lang="en-US" sz="3200" dirty="0" smtClean="0"/>
              <a:t>Examples: Cherries, apricots, nectarines, peaches, and plums</a:t>
            </a:r>
          </a:p>
          <a:p>
            <a:endParaRPr lang="en-US" dirty="0"/>
          </a:p>
        </p:txBody>
      </p:sp>
      <p:pic>
        <p:nvPicPr>
          <p:cNvPr id="2050" name="Picture 2" descr="C:\Documents and Settings\hamcor\Local Settings\Temporary Internet Files\Content.IE5\G9SDADI0\MCj0441719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4724400"/>
            <a:ext cx="1557338" cy="1557338"/>
          </a:xfrm>
          <a:prstGeom prst="rect">
            <a:avLst/>
          </a:prstGeom>
          <a:noFill/>
        </p:spPr>
      </p:pic>
      <p:pic>
        <p:nvPicPr>
          <p:cNvPr id="2051" name="Picture 3" descr="C:\Documents and Settings\hamcor\Local Settings\Temporary Internet Files\Content.IE5\G9SDADI0\MCj033127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5029200"/>
            <a:ext cx="1815220" cy="1315770"/>
          </a:xfrm>
          <a:prstGeom prst="rect">
            <a:avLst/>
          </a:prstGeom>
          <a:noFill/>
        </p:spPr>
      </p:pic>
      <p:pic>
        <p:nvPicPr>
          <p:cNvPr id="2052" name="Picture 4" descr="C:\Documents and Settings\hamcor\Local Settings\Temporary Internet Files\Content.IE5\D9JPF518\MCj026452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5029200"/>
            <a:ext cx="1219200" cy="1192617"/>
          </a:xfrm>
          <a:prstGeom prst="rect">
            <a:avLst/>
          </a:prstGeom>
          <a:noFill/>
        </p:spPr>
      </p:pic>
      <p:pic>
        <p:nvPicPr>
          <p:cNvPr id="2053" name="Picture 5" descr="C:\Documents and Settings\hamcor\Local Settings\Temporary Internet Files\Content.IE5\9Q6D60H1\MCFD01100_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5029200"/>
            <a:ext cx="1778508" cy="1249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Central seed containing core surrounded by a thick layer of flesh</a:t>
            </a:r>
          </a:p>
          <a:p>
            <a:r>
              <a:rPr lang="en-US" sz="3600" dirty="0" smtClean="0"/>
              <a:t>Several small seeds</a:t>
            </a:r>
          </a:p>
          <a:p>
            <a:r>
              <a:rPr lang="en-US" sz="3600" dirty="0" smtClean="0"/>
              <a:t>Examples: apples pears, quince</a:t>
            </a:r>
          </a:p>
          <a:p>
            <a:endParaRPr lang="en-US" dirty="0"/>
          </a:p>
        </p:txBody>
      </p:sp>
      <p:pic>
        <p:nvPicPr>
          <p:cNvPr id="3074" name="Picture 2" descr="C:\Documents and Settings\hamcor\Local Settings\Temporary Internet Files\Content.IE5\YBBBCQ61\MCj0441708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2639" y="4876800"/>
            <a:ext cx="1752600" cy="1752600"/>
          </a:xfrm>
          <a:prstGeom prst="rect">
            <a:avLst/>
          </a:prstGeom>
          <a:noFill/>
        </p:spPr>
      </p:pic>
      <p:pic>
        <p:nvPicPr>
          <p:cNvPr id="3075" name="Picture 3" descr="C:\Documents and Settings\hamcor\Local Settings\Temporary Internet Files\Content.IE5\G9SDADI0\MCj0436906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743450"/>
            <a:ext cx="2019300" cy="2019300"/>
          </a:xfrm>
          <a:prstGeom prst="rect">
            <a:avLst/>
          </a:prstGeom>
          <a:noFill/>
        </p:spPr>
      </p:pic>
      <p:pic>
        <p:nvPicPr>
          <p:cNvPr id="1027" name="Picture 3" descr="C:\Documents and Settings\hamkat\Local Settings\Temporary Internet Files\Content.IE5\0V1YR29B\MC90027223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857902"/>
            <a:ext cx="1943100" cy="17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Melon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Large, juicy fruits with thick rinds and many seeds</a:t>
            </a:r>
          </a:p>
          <a:p>
            <a:r>
              <a:rPr lang="en-US" sz="3200" dirty="0" smtClean="0"/>
              <a:t>In the gourd family  </a:t>
            </a:r>
          </a:p>
          <a:p>
            <a:r>
              <a:rPr lang="en-US" sz="3200" dirty="0" smtClean="0"/>
              <a:t>Examples: cantaloupe, honeydew, and watermelon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8" name="Picture 2" descr="C:\Documents and Settings\hamcor\Local Settings\Temporary Internet Files\Content.IE5\9Q6D60H1\MCj0436903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4800600"/>
            <a:ext cx="1714500" cy="1714500"/>
          </a:xfrm>
          <a:prstGeom prst="rect">
            <a:avLst/>
          </a:prstGeom>
          <a:noFill/>
        </p:spPr>
      </p:pic>
      <p:pic>
        <p:nvPicPr>
          <p:cNvPr id="4099" name="Picture 3" descr="C:\Documents and Settings\hamcor\Local Settings\Temporary Internet Files\Content.IE5\D9JPF518\MCj025082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4800600"/>
            <a:ext cx="2875984" cy="1315770"/>
          </a:xfrm>
          <a:prstGeom prst="rect">
            <a:avLst/>
          </a:prstGeom>
          <a:noFill/>
        </p:spPr>
      </p:pic>
      <p:pic>
        <p:nvPicPr>
          <p:cNvPr id="4100" name="Picture 4" descr="C:\Documents and Settings\hamcor\Local Settings\Temporary Internet Files\Content.IE5\D9JPF518\MCj0436904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572000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Thick outer rind</a:t>
            </a:r>
          </a:p>
          <a:p>
            <a:r>
              <a:rPr lang="en-US" sz="3200" dirty="0" smtClean="0"/>
              <a:t>Thin membrane spate the flesh into segments</a:t>
            </a:r>
          </a:p>
          <a:p>
            <a:r>
              <a:rPr lang="en-US" sz="3200" dirty="0" smtClean="0"/>
              <a:t>Examples: oranges, tangerines, tangelos, grapefruits, kumquats, lemons and limes</a:t>
            </a:r>
          </a:p>
          <a:p>
            <a:endParaRPr lang="en-US" dirty="0"/>
          </a:p>
        </p:txBody>
      </p:sp>
      <p:pic>
        <p:nvPicPr>
          <p:cNvPr id="5122" name="Picture 2" descr="C:\Documents and Settings\hamcor\Local Settings\Temporary Internet Files\Content.IE5\D9JPF518\MCj0436914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800600"/>
            <a:ext cx="1714500" cy="1714500"/>
          </a:xfrm>
          <a:prstGeom prst="rect">
            <a:avLst/>
          </a:prstGeom>
          <a:noFill/>
        </p:spPr>
      </p:pic>
      <p:pic>
        <p:nvPicPr>
          <p:cNvPr id="5123" name="Picture 3" descr="C:\Documents and Settings\hamcor\Local Settings\Temporary Internet Files\Content.IE5\D9JPF518\MCj043689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876800"/>
            <a:ext cx="1714500" cy="1714500"/>
          </a:xfrm>
          <a:prstGeom prst="rect">
            <a:avLst/>
          </a:prstGeom>
          <a:noFill/>
        </p:spPr>
      </p:pic>
      <p:pic>
        <p:nvPicPr>
          <p:cNvPr id="5124" name="Picture 4" descr="C:\Documents and Settings\hamcor\Local Settings\Temporary Internet Files\Content.IE5\D9JPF518\MCj0436893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953000"/>
            <a:ext cx="1714500" cy="1714500"/>
          </a:xfrm>
          <a:prstGeom prst="rect">
            <a:avLst/>
          </a:prstGeom>
          <a:noFill/>
        </p:spPr>
      </p:pic>
      <p:pic>
        <p:nvPicPr>
          <p:cNvPr id="5125" name="Picture 5" descr="C:\Documents and Settings\hamcor\Local Settings\Temporary Internet Files\Content.IE5\YBBBCQ61\MPj0384777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4934712"/>
            <a:ext cx="1760707" cy="1655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150</TotalTime>
  <Words>283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Is a tomato a fruit or a vegetable?</vt:lpstr>
      <vt:lpstr>FRUIT CLASSIFICATIONS</vt:lpstr>
      <vt:lpstr>Fruits</vt:lpstr>
      <vt:lpstr>Types of fruits</vt:lpstr>
      <vt:lpstr>Berries</vt:lpstr>
      <vt:lpstr>Drupes (stone Fruit)</vt:lpstr>
      <vt:lpstr>Pomes</vt:lpstr>
      <vt:lpstr>Melon</vt:lpstr>
      <vt:lpstr>Citrus</vt:lpstr>
      <vt:lpstr>Tropical</vt:lpstr>
    </vt:vector>
  </TitlesOfParts>
  <Company>Wilson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Fruits</dc:title>
  <dc:creator>Technology Department</dc:creator>
  <cp:lastModifiedBy>Kathryn Ham</cp:lastModifiedBy>
  <cp:revision>4</cp:revision>
  <cp:lastPrinted>2013-03-11T13:52:03Z</cp:lastPrinted>
  <dcterms:created xsi:type="dcterms:W3CDTF">2011-01-04T13:42:53Z</dcterms:created>
  <dcterms:modified xsi:type="dcterms:W3CDTF">2013-03-11T15:00:32Z</dcterms:modified>
</cp:coreProperties>
</file>