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C9357-D108-476B-8AB7-51048E628438}" type="datetimeFigureOut">
              <a:rPr lang="en-US" smtClean="0"/>
              <a:pPr/>
              <a:t>1/7/2013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0933E-B34A-4306-BC7B-A3CA1DA04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inese_flag_communis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583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81400"/>
            <a:ext cx="7772400" cy="2590800"/>
          </a:xfrm>
        </p:spPr>
        <p:txBody>
          <a:bodyPr>
            <a:normAutofit/>
          </a:bodyPr>
          <a:lstStyle/>
          <a:p>
            <a:r>
              <a:rPr lang="en-US" sz="9600" dirty="0" smtClean="0"/>
              <a:t>CHINA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k.jpg"/>
          <p:cNvPicPr>
            <a:picLocks noChangeAspect="1"/>
          </p:cNvPicPr>
          <p:nvPr/>
        </p:nvPicPr>
        <p:blipFill>
          <a:blip r:embed="rId2" cstate="print"/>
          <a:srcRect l="3449" t="25939" r="2850" b="29782"/>
          <a:stretch>
            <a:fillRect/>
          </a:stretch>
        </p:blipFill>
        <p:spPr>
          <a:xfrm rot="20238553">
            <a:off x="7168988" y="1493464"/>
            <a:ext cx="1570898" cy="742338"/>
          </a:xfrm>
          <a:prstGeom prst="rect">
            <a:avLst/>
          </a:prstGeom>
        </p:spPr>
      </p:pic>
      <p:pic>
        <p:nvPicPr>
          <p:cNvPr id="7" name="Picture 6" descr="chopsticks-silver_thumb.jpg"/>
          <p:cNvPicPr>
            <a:picLocks noChangeAspect="1"/>
          </p:cNvPicPr>
          <p:nvPr/>
        </p:nvPicPr>
        <p:blipFill>
          <a:blip r:embed="rId3" cstate="print"/>
          <a:srcRect l="1984" t="8563" r="3966" b="4629"/>
          <a:stretch>
            <a:fillRect/>
          </a:stretch>
        </p:blipFill>
        <p:spPr>
          <a:xfrm rot="2478669">
            <a:off x="3103554" y="4961240"/>
            <a:ext cx="1576660" cy="1455255"/>
          </a:xfrm>
          <a:prstGeom prst="rect">
            <a:avLst/>
          </a:prstGeom>
        </p:spPr>
      </p:pic>
      <p:pic>
        <p:nvPicPr>
          <p:cNvPr id="5" name="Picture 4" descr="Bamboo-Steamer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7600" y="2362200"/>
            <a:ext cx="1314450" cy="1314450"/>
          </a:xfrm>
          <a:prstGeom prst="rect">
            <a:avLst/>
          </a:prstGeom>
        </p:spPr>
      </p:pic>
      <p:pic>
        <p:nvPicPr>
          <p:cNvPr id="6" name="Picture 5" descr="cleav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7309879">
            <a:off x="6819440" y="3538806"/>
            <a:ext cx="1600200" cy="12314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Cooking Utensils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en-US" b="1" dirty="0" smtClean="0"/>
              <a:t>Wok</a:t>
            </a:r>
            <a:r>
              <a:rPr lang="en-US" dirty="0" smtClean="0"/>
              <a:t>- large metal bowl with sloping sides, used for stir-fry</a:t>
            </a:r>
          </a:p>
          <a:p>
            <a:r>
              <a:rPr lang="en-US" b="1" dirty="0" smtClean="0"/>
              <a:t>Steamer</a:t>
            </a:r>
            <a:r>
              <a:rPr lang="en-US" dirty="0" smtClean="0"/>
              <a:t>- Round shallow basket with openings, made of bamboo </a:t>
            </a:r>
          </a:p>
          <a:p>
            <a:r>
              <a:rPr lang="en-US" b="1" dirty="0" smtClean="0"/>
              <a:t>Cleaver</a:t>
            </a:r>
            <a:r>
              <a:rPr lang="en-US" dirty="0" smtClean="0"/>
              <a:t>- used to cut food into small pieces easy to pick up with chop sticks</a:t>
            </a:r>
          </a:p>
          <a:p>
            <a:r>
              <a:rPr lang="en-US" b="1" dirty="0" smtClean="0"/>
              <a:t>Chop sticks- </a:t>
            </a:r>
            <a:r>
              <a:rPr lang="en-US" dirty="0" smtClean="0"/>
              <a:t>eating utensil, made of bamboo or wood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Rice is the backbone of southern Chinese diets</a:t>
            </a:r>
          </a:p>
          <a:p>
            <a:r>
              <a:rPr lang="en-US" dirty="0" smtClean="0"/>
              <a:t>Rice is inexpensive and filling</a:t>
            </a:r>
          </a:p>
          <a:p>
            <a:r>
              <a:rPr lang="en-US" dirty="0" smtClean="0"/>
              <a:t>They use short-grain rice to make flour and noodles.</a:t>
            </a:r>
          </a:p>
          <a:p>
            <a:r>
              <a:rPr lang="en-US" dirty="0" smtClean="0"/>
              <a:t>Rice flour is used for pastries and dumplings</a:t>
            </a:r>
          </a:p>
          <a:p>
            <a:endParaRPr lang="en-US" dirty="0"/>
          </a:p>
        </p:txBody>
      </p:sp>
      <p:pic>
        <p:nvPicPr>
          <p:cNvPr id="4" name="Picture 3" descr="rice_noodl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4572000"/>
            <a:ext cx="2819400" cy="2114550"/>
          </a:xfrm>
          <a:prstGeom prst="rect">
            <a:avLst/>
          </a:prstGeom>
        </p:spPr>
      </p:pic>
      <p:pic>
        <p:nvPicPr>
          <p:cNvPr id="5" name="Picture 4" descr="rice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4495800"/>
            <a:ext cx="2781300" cy="208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ea po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4644556"/>
            <a:ext cx="2114550" cy="20134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Vegetables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Vegetables are used more than meats in Chinese cooking</a:t>
            </a:r>
          </a:p>
          <a:p>
            <a:r>
              <a:rPr lang="en-US" dirty="0" smtClean="0"/>
              <a:t>Used in dishes to stretch small amounts meat, poultry or fish</a:t>
            </a:r>
          </a:p>
          <a:p>
            <a:r>
              <a:rPr lang="en-US" dirty="0" smtClean="0"/>
              <a:t>Makes Chinese cooking economical and nutritious.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hinese cabbag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953000"/>
            <a:ext cx="2211601" cy="1571400"/>
          </a:xfrm>
          <a:prstGeom prst="rect">
            <a:avLst/>
          </a:prstGeom>
        </p:spPr>
      </p:pic>
      <p:pic>
        <p:nvPicPr>
          <p:cNvPr id="6" name="Picture 5" descr="chinese mushroom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4724400"/>
            <a:ext cx="2628900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gg_Foo_Young_2500x1674_we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0400" y="5334000"/>
            <a:ext cx="2006600" cy="13444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Chinese Main Dishes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n-US" dirty="0" smtClean="0"/>
              <a:t>Chicken and duck used often</a:t>
            </a:r>
          </a:p>
          <a:p>
            <a:r>
              <a:rPr lang="en-US" dirty="0" smtClean="0"/>
              <a:t>Beef is usually not available and not very good</a:t>
            </a:r>
          </a:p>
          <a:p>
            <a:r>
              <a:rPr lang="en-US" dirty="0" smtClean="0"/>
              <a:t>Pork can be used in fried rice or sweet and sour pork. A dish made of pork, pineapple, vegetables and sweet and sour sauce</a:t>
            </a:r>
          </a:p>
          <a:p>
            <a:r>
              <a:rPr lang="en-US" dirty="0" smtClean="0"/>
              <a:t>Fish are most widely eaten due to coastline.</a:t>
            </a:r>
          </a:p>
          <a:p>
            <a:r>
              <a:rPr lang="en-US" dirty="0" smtClean="0"/>
              <a:t>Eggs are considered good luck. Used in egg drop soup, fried rice, and egg </a:t>
            </a:r>
            <a:r>
              <a:rPr lang="en-US" dirty="0" err="1" smtClean="0"/>
              <a:t>foo</a:t>
            </a:r>
            <a:r>
              <a:rPr lang="en-US" dirty="0" smtClean="0"/>
              <a:t> </a:t>
            </a:r>
            <a:r>
              <a:rPr lang="en-US" dirty="0" err="1" smtClean="0"/>
              <a:t>yung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6" name="Picture 5" descr="sweet por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5467350"/>
            <a:ext cx="1854200" cy="1390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Desserts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Sweet desserts are not very common in China and reserved for special occasions.</a:t>
            </a:r>
          </a:p>
          <a:p>
            <a:r>
              <a:rPr lang="en-US" dirty="0" smtClean="0"/>
              <a:t>Served in the middle of the meal if they do make dessert</a:t>
            </a:r>
          </a:p>
          <a:p>
            <a:r>
              <a:rPr lang="en-US" dirty="0" smtClean="0"/>
              <a:t>Preserved fruit, almond cookies, almond float, eight treasure rice pudding are popular</a:t>
            </a:r>
          </a:p>
        </p:txBody>
      </p:sp>
      <p:sp>
        <p:nvSpPr>
          <p:cNvPr id="26626" name="AutoShape 2" descr="data:image/jpg;base64,/9j/4AAQSkZJRgABAQAAAQABAAD/2wCEAAkGBhQSERQUEhQVFBQVFBQUFBQUFBQUFBQUFBQVFBQUFBQXHCYeFxkkGRQUHy8gJCcpLCwsFR4xNTAqNSYrLCkBCQoKDgwOGg8PGiwkHCQsLCkpKSwsKSwsKSwsLCwpLCkpKSwpKSwsLCwsLCksKSwsLCksKSksLCwsLCwsLCwsKf/AABEIAM8A9AMBIgACEQEDEQH/xAAbAAACAgMBAAAAAAAAAAAAAAACAwEEAAUGB//EAD0QAAIBAgQEBAQEAwUJAAAAAAABAgMRBBIhMQVBUWEGcZGhEyKBsTJCwfBS0eEHFIKiwhUWIzNDU2KS8f/EABoBAAIDAQEAAAAAAAAAAAAAAAIDAAEEBQb/xAAoEQACAgICAgEEAgMBAAAAAAAAAQIRAwQhMRJBURMUImEFsTJxgRX/2gAMAwEAAhEDEQA/AOsyjIxMjELMQAxRJsRcxEIFdGXMsEokIAQhuQBxIWCYTYm5RZCJsLliEhFTGgOSQSi2W7GXNNieLKKu2U/94Y9/TbzM8tnHF02Ojhk+kdLcfhsJKp+BXt3X6s5ynxBSV07jViglmi+gXjaN3Ujlbi7Xi7SV02nZOzts7Si/JrqDc5HFcSVPGUcrv8aPw6kU9brWjUcf/dX/AIV2RvViQllRJY3FJ/JsjEihHE9xsMWF9RC6LdjLCo4lDYyTDUkwaIaIcQ7GWDKFOJDQ1oFxIQWC0G0QQoggkllkAsYFYwohBiIuSQgSQSREQ4ohCbB5TEiZ1ElqQhEtNynVxWuiuDVruT7EJAeVhICeNtysVqmMuW3ETPBRfL0FyTfTDi17KcsQVMVjMqLmI4XK3yP6P+aOe4lgq0LucXlX5lrHXutjnbDywXRsxRjJ9lfE4lykLhUdst9L5rX0vtmt1sIzFuhRi03KWWKXJNylL+GPLo3d8+Zx+ZM6niooilirbO3dfqjaYDGOby3V7c9LmjqT10GKs07rRr79hmLK4P8AQGTCpI0XiPEzhjKkr5akZxcZL8ijGGXTnokvXqepYXDOUIuWknCLkk7pScU5Jdr3PKuJN1sdra86lOPa8skfueow4knUa7nfxOLVvoy78fGONe6HzwUltqazitWUUrprXppp3OopaoJ0ky82tHJFxTqzmRyU7aOa4ZiG467cjY08QWqvDIvZW8tCt/s+3N+wGHBPFFRuy5TUnZZpYoswmmaz4DWzv7B06zW+hpUmuwKNi0RYClXuOGp2CKaAcRzQLRZQlomIbQEkQshmBrUwsoQgkQkEkUQKI2KFxCq1cqIQKrVUUUJ1HN9jJXk9QkhTdhUYlYwmxhRZFgkiEhkIEXJAoi8bSU4OMtpKz8mWFEXULb4oKPZ5jXpOE5Qe8W1/J/XR/UlVTc+LuH2aqx5vLP8A0v8AT0NFSZ5vPi+nJo9Fhl5wUhuZrbo031uR/UNU27W1eui6JN/ZN/QdgsE6tSEFzer6RX4n6fdCYpyaSDbSVs0MOH58fGm7pucJN7OKy/EenXKjucDTzVm+5p8DQzcYxcv+3CdvO1Ol9mzouDUW5t9z0MYeNROPtZXOr+P7OlorQcgIIYajnmWIyBWMuWiini49AYUlJDqyuzKUPmt2Bu2QpypuD6rqWqNUt1aCcbM1iThKxGvHlE7L1gWiISDaDTsgpoFjGgWgihSkYS0YQsWgkChkUUQKKAlSvuO2QqoxU50EkD8MjKSphJoFSTJQrKSoDcg6nQDSIKp0B2Sw3KDJEbrogiQmTG1CtOYDGRRreN0lKlNPbK/Vap+pw9GJ1fiPiCjTy3+afypc3fQ5SH9fexxt53JI7WomoOyzGdno9XGz8nvbp0+rOm8IYD5ZVX+b5Y+S/Fb/ABaf4TmcLB5tEpNygsj0Uru2VyTTV3lWjv3R6Pw7BqnSjBflil/N+twv4/F5T836FbuTxh4r2cHwvTiPEn/5NetX+h2XCMNaNzj8KrcVx8esov1cJf6jv8LC0UdeP+TOfn7X+l/SHRQSRKRIZmIF1JBzkV3Ij4QIcthuChq2InLRF7CwtFArssOqjW46jdX6GzqleohnfBRrqE9CxCRUlDK2vqhsJik6dBUPkgGg0wWPQItowMwshXiNiKiMTBbLIqzFuQE5AZzDlkNijM9hsZaXKdaYinxC2l9L3t36mSOZRdMZ4WbeFSzNhB3RpYVrov8AD8RfQ34sl8CZRouNAOI2xjQ4EpyoNvsanjmFnlapTyStu45joYRsjXcSRTX4jYypnk+NwtaNVus3Jv8APe6+nTyLX94011b3vvfnc6rieCU4tGjocAnNfJOm5XadOVWFOem0v+I4qSd3s33RxdnC/Lg7eLYjKP5cB+Hk516VPTKqnxWrL8qUtZLV/gjpe3qz0eL0PHFj5UpqUXllF7p37PzR1GF8efInJq9tVro/qa9KahFqXZn3MEptOPRVvbjeJX8Uab/yUWeiUdjyGp4kg+KPEN/JKEIu3aEY/eJ6JgvFNGSVp6PqboNW+TNsYZpR49I39zCpS4lCW0l6lmNVPmNXJhaoCpIXYyUtSUhb5ZQDTdkupsKc3bYq0IO9yzTlyZF8kZlSt2EOqx0xU0EgSvjYaX6fZ/tFenIJ19LdVYXHczTnbsZRapyDkIgx7NGOVoBgGGMgaVQuKJquyIixddi5ukEhMmKlMmciKVFy8vuc+Sc3SHJ0Iq3eiV/IoVOCVpPSNvOSR0tKklsWIl/YQf8Ak3/wizuPRpOF8CrR/HUSXRJt+rsbvD8Ny7O/nYbFjYzNEMEIKkBLI5O2FCXqZa77FfES+aPLfbrpb9R1LYYpW6BGSRreIGxbNdjw/RcezT1YnN8VprU6Os9zkOPYy1zNkinE6Gvblwc7xPEKPd9DVSxXr7GYutmbfUr6CIQUT0EIeK/YEpfMWqOMnD8Mmrd9Ou3m36lfIvrcIYy4Luzo+GeJ5J2lo+q29DseGcXbs0790eW09zr/AAtjFmjGytOUVe7zR3WnKzb1XZAeTi0YNvXjXkkem4PE5lruXUVcPhLR6+zLtKOxs56PPSSTLFOFkgJxtqGmRKQfSoAhsXMJsCRaBNTioXuu7IobB4jeXmBSZzcnExy6LCY+L0KyY+kzXhYDJZhDZhpBBgivXmWZysimo3d+QE1fBEBTpZnqX4U7IClAcVCKiuC2wUg0yAkQoJSDUhRMWUWHV5ef6DoCZD6exS7ISUcdHQvFfFbDEWjm8TLc858RYm9Rrovuz0fHLc8u8RRarO/NGefR2dBJzNRWknaytprre769vIAmQVCs4SUlvFpq6TV1rqno0KO2wGYmPx2NlVqSqTtmm3J5YxhG76Rikl9EIRREOhom+zXqbzw5VUXBvbPB+VpJnPOR03AMNmnThyco38lq/ZCcz6S+RGw14s9jw0tEWIFPDy0HfEOmzyjLLloBcV8QzOVYAy4MmQpETYSKZra71l5i6QVR7+ZFM5mR3MauhqH0ivcdS2NOHsGQTZgLZhsABrPQmnDQhq9h9rAsiBiglMU5rn3268voJchbyKIajZcuSiiqrDVdg/ViF9Nl0lFenXXO/sNjVL84leDGMdTloKUkwolrvgpqhtxdVaBJk5Q0CaGvhs00uV9fLma3ingXD1neSmn1jO33TOhr0kpXMlqVS6Y5ZJx5i6PLOK/2bVYzfwZRlDlnbjJdnZWfnp5Gqn4MxcW7UlLldSpta9E3f6nszpi3RXQB40bI/wAlmSp0zxafhTFL/oy/y/zH0vBGLkv+Wl5zhf7nsKoIYsOifSQb/lMnwjy3A/2ZYiTTqTpwXnKb9Ekvc6Gp4TWHpOdOUpVKfz6pJSy/ijZa2cb8ztVACtSTTT2ej8uZJYYNGee7lm+Xwcjh+OTaV3YsriUnzNQsPkk4v8rcfR2LEGecyZsl02aXCPaNksY+vuEsW+r9WUYsYhSyy+RTija0OKSXP11Ns8RmjddDmYMvYDG2vF8jo6u1JOpMzzxp9Fub0MgDVn0Mgx8nchY5DoPQrJjpSNmFASJciBbkYagQ6NQZUqlOEyzGpcCd+i0KlVQuWIQ7PZSV7KS10vfLrFepRqUzm5ZyiaoRQcsYhcscVas0t2VKuISOfPZa9muOK/RtY47uPp133+uhz6xtmWocfSeifrqVHZvtjHgl6R0+EZdOTp+JFyTHx8RJp6tPlZLe6vfXRWvsdLFt4kqszT1Zv0dJ8VLmJrcQVrI5uXFm+YvEcTimrN20vmstba7crjHuRfQK1WuzoJVBkGa+hXuizSmPjKzPONFpoixMWYPfyIYDiFAkixRArGOJKCSLIcf4gwWWrmW0lf6rR+1ipTpnTeIcJmpNrePzLy5+1zn6dI85vYvDM66fJ0MU7gQohxQypSstU7vbpa7T919yIxMvi7I5GRF4l2aa5/ceoeoupG6a/dxlUCnyWcLXui5GZqsHI2EJG7C7FyXJZpvUbKQml1JlI62NUjPLsxyMF3JHAi1MdCoVcwSmUy0WKszVcSxmVWW5flLQ0XFYa3OP/IJqNo6GrUnTKc6oE6oEmBJnGSO1FBzmB8QyEldX1V1dLS65q/IGNS1+6ty7bX2292GojEFKRirMXEy3QlF0PjiGRVxGglSIqaq5aQDijpvD2Nzws91o/pt7G/pHD+HsTlq2/i+6O5w53NWflA425DxmPhIYLUbGSrWN6kkuTmtW+BhjYj+8oKNdF2ivFjoyGJikxkS6KAxUbxfk/scuracjqq0dGcxOnZ97nM3oNuLNGJ8MBc3+/T9DHIOqknZbL3fP3EymczJ+HA5ckZ7eZL6gJE1Hql7eYqN0FRNOPzGwpRuIoUepbhodTWxsROQxuwpyBnUIizqozsMwG5AZQtg3CYDIy0TnE4mkpImTBziMkFNUx0JOLtGlxdFxsuSu7+dt/Qq2Ogr0lJamrqYVq6te9rPpY4GfWlif6Oxg2VJU+ygwR04iWZ0blIzkYZpZ9dLe99PT3If7/qEEmY315+4UVowWTFlEBpVcrTXJp+h6JgaqcE+TVzznKbPDcSqZcqk7JWivPRa+djZr7Cwt2ZNvD9VKjuK2ORTnir8zkHi6l9ZsJY6f8Tf0Q2W/foxrSr2dPLEdwY4o5p46fP7GLGS6iZbj9Iv7WjqY4y3Ow2PE5dV6HKwqNjoNi/8A0Mq6FvXib3iPGZKm3ddElZNtr1sajA4tvd6737kQl8ylKKml+WV8r055Wn6MCnhbt2yrRytKSS01sm93blzsVPPPK1K+fgpY4pUXJ1ALC5Sa3Vnpe/dJp+TTT+oylFyEtuToqqRCTexZjg77t/T7DaVJLYelY3Yde+xE5kxjYGcwZ1BdzrwioqkZm7JbCgxYyA5IEZYgZGDMGUDYiQDQ5xAki2iIRJCWWZIROItoZFg5gZK5jIuKlFNcjVKnwUMXg92jWyR0DNfjcH+ZfU42zquH5R6Onr7N/jI1rIUum4U4kGE6NhRjvmvt8vd6b9tyMttPp5E28yGQqw8Nhc+d3ScIOdm7OSUopqPe0nLyiw4ax8vLnbbmxUabG0t1r/8AHo/uySargkuQ5JO/a27V7aJeZGXyH4eraaabjurxWqVrOweIrRnG0Y5bSbSSurS1aXNWtotd/UEk1difJp0VUE42Mp2XW/72sFJJfrvo+a1AZGWcNEvRplDBvU2cWMxRsx5XTI+CLq4W465mU1rX8hHnQGSTjlk1JJRis0btKN8qUt1a72Cw2Gy7N+XIaoox1TXj1LachUsr6HJ2AnVEuoRc6MYpdGZsPMEgEMhEYkA2Sh9OlzZKgo6vfoDmcmOSoEZnuYYkYEUC0A0NcQZFlCZRFyiWGgJRBaCTKc4ipIuSiVqkLC2hikAC0ZsFODSzLWPNC2hiZRxOCvqt+nIqPDPnH073/kbmEM2sfRi2jn5dGMnceDXj2pR4Zp5R101+lvYZTwre5s8wSmZloP2x/wB5+ipTw6Rk8IuRbzLoRZFvR+AfuTXTpNMmnF5ko7tpK173ei21NjlRipr96NCHpZBn3KNfFXdno+bd0735oKOGb2RejRje9tRuZIuOhNvli5bK9CsNhbeZbUBfxSXUN+LVjBUZJ5WxuVGOqIciLmuMEuhLk2HKoCgRsIjPEGyEg0htLDNjHOMdtX7DFABsilh29Xou4x1ktI+oiVRy3GwpBr9AkRi3uPjExIZGFwkgWwUSHotzA6Ks/9k="/>
          <p:cNvSpPr>
            <a:spLocks noChangeAspect="1" noChangeArrowheads="1"/>
          </p:cNvSpPr>
          <p:nvPr/>
        </p:nvSpPr>
        <p:spPr bwMode="auto">
          <a:xfrm>
            <a:off x="77788" y="-944563"/>
            <a:ext cx="2324100" cy="19716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almond float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5105400"/>
            <a:ext cx="1874709" cy="1590429"/>
          </a:xfrm>
          <a:prstGeom prst="rect">
            <a:avLst/>
          </a:prstGeom>
        </p:spPr>
      </p:pic>
      <p:pic>
        <p:nvPicPr>
          <p:cNvPr id="6" name="Picture 5" descr="preserved_frui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4876800"/>
            <a:ext cx="1313512" cy="1752600"/>
          </a:xfrm>
          <a:prstGeom prst="rect">
            <a:avLst/>
          </a:prstGeom>
        </p:spPr>
      </p:pic>
      <p:pic>
        <p:nvPicPr>
          <p:cNvPr id="7" name="Picture 6" descr="almond cook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1" y="4993232"/>
            <a:ext cx="2209800" cy="1655217"/>
          </a:xfrm>
          <a:prstGeom prst="rect">
            <a:avLst/>
          </a:prstGeom>
        </p:spPr>
      </p:pic>
      <p:pic>
        <p:nvPicPr>
          <p:cNvPr id="8" name="Picture 7" descr="rice puddin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57975" y="4953000"/>
            <a:ext cx="2382977" cy="1762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dirty="0" smtClean="0"/>
              <a:t>      Tea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China’s national drink</a:t>
            </a:r>
          </a:p>
          <a:p>
            <a:r>
              <a:rPr lang="en-US" dirty="0" smtClean="0"/>
              <a:t>Serve black teas</a:t>
            </a:r>
            <a:r>
              <a:rPr lang="en-US" smtClean="0"/>
              <a:t>, oolong </a:t>
            </a:r>
            <a:r>
              <a:rPr lang="en-US" dirty="0" smtClean="0"/>
              <a:t>teas and green teas.</a:t>
            </a:r>
          </a:p>
          <a:p>
            <a:r>
              <a:rPr lang="en-US" dirty="0" smtClean="0"/>
              <a:t>They never add cream, lemon or sugar to tea</a:t>
            </a:r>
          </a:p>
          <a:p>
            <a:r>
              <a:rPr lang="en-US" dirty="0" smtClean="0"/>
              <a:t>Usually served after a meal</a:t>
            </a:r>
          </a:p>
          <a:p>
            <a:r>
              <a:rPr lang="en-US" dirty="0" smtClean="0"/>
              <a:t>Served to arriving and departing guests as a sign of hospitality. </a:t>
            </a:r>
            <a:endParaRPr lang="en-US" dirty="0"/>
          </a:p>
        </p:txBody>
      </p:sp>
      <p:pic>
        <p:nvPicPr>
          <p:cNvPr id="4" name="Picture 3" descr="rea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457200"/>
            <a:ext cx="3730854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ge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228600"/>
            <a:ext cx="1600200" cy="160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Breakfast</a:t>
            </a:r>
            <a:r>
              <a:rPr lang="en-US" dirty="0"/>
              <a:t>:</a:t>
            </a:r>
            <a:r>
              <a:rPr lang="en-US" dirty="0" smtClean="0"/>
              <a:t> congee (a thick  porridge made from rice or barley), rice, or boiled noodles.</a:t>
            </a:r>
          </a:p>
          <a:p>
            <a:r>
              <a:rPr lang="en-US" b="1" dirty="0" smtClean="0"/>
              <a:t>Lunch &amp; dinner: </a:t>
            </a:r>
            <a:r>
              <a:rPr lang="en-US" dirty="0" smtClean="0"/>
              <a:t>All dishes are served at once. </a:t>
            </a:r>
          </a:p>
          <a:p>
            <a:pPr lvl="1"/>
            <a:r>
              <a:rPr lang="en-US" dirty="0" smtClean="0"/>
              <a:t>Soup is in center of table, surrounded by four other main dishes</a:t>
            </a:r>
          </a:p>
          <a:p>
            <a:pPr lvl="1"/>
            <a:r>
              <a:rPr lang="en-US" dirty="0" smtClean="0"/>
              <a:t>Rice is always served</a:t>
            </a:r>
            <a:endParaRPr lang="en-US" dirty="0"/>
          </a:p>
        </p:txBody>
      </p:sp>
      <p:pic>
        <p:nvPicPr>
          <p:cNvPr id="5" name="Picture 4" descr="800px-Chinese_me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733800"/>
            <a:ext cx="3886200" cy="2914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Geography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Third largest country </a:t>
            </a:r>
          </a:p>
          <a:p>
            <a:r>
              <a:rPr lang="en-US" dirty="0" smtClean="0"/>
              <a:t>Boarded by Pacific Ocean and South China Sea</a:t>
            </a:r>
          </a:p>
          <a:p>
            <a:r>
              <a:rPr lang="en-US" dirty="0" smtClean="0"/>
              <a:t>West and southwest are too mountainous and barren to live or grow crops</a:t>
            </a:r>
          </a:p>
          <a:p>
            <a:r>
              <a:rPr lang="en-US" dirty="0" smtClean="0"/>
              <a:t>Most live in Eastern China</a:t>
            </a:r>
            <a:endParaRPr lang="en-US" dirty="0"/>
          </a:p>
        </p:txBody>
      </p:sp>
      <p:pic>
        <p:nvPicPr>
          <p:cNvPr id="7" name="Content Placeholder 6" descr="chinamap.gif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941044"/>
            <a:ext cx="4038600" cy="38442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Culture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Largest population in world</a:t>
            </a:r>
          </a:p>
          <a:p>
            <a:r>
              <a:rPr lang="en-US" sz="2400" dirty="0" smtClean="0"/>
              <a:t>Inventions or Achievements</a:t>
            </a:r>
          </a:p>
          <a:p>
            <a:pPr lvl="1"/>
            <a:r>
              <a:rPr lang="en-US" dirty="0" smtClean="0"/>
              <a:t>Paper</a:t>
            </a:r>
          </a:p>
          <a:p>
            <a:pPr lvl="1"/>
            <a:r>
              <a:rPr lang="en-US" dirty="0" smtClean="0"/>
              <a:t>Gunpowder</a:t>
            </a:r>
          </a:p>
          <a:p>
            <a:pPr lvl="1"/>
            <a:r>
              <a:rPr lang="en-US" dirty="0" smtClean="0"/>
              <a:t>Magnetic compass</a:t>
            </a:r>
          </a:p>
          <a:p>
            <a:pPr lvl="1"/>
            <a:r>
              <a:rPr lang="en-US" dirty="0" smtClean="0"/>
              <a:t>Great Wall (4,000 miles)</a:t>
            </a:r>
          </a:p>
          <a:p>
            <a:pPr lvl="1"/>
            <a:r>
              <a:rPr lang="en-US" dirty="0" smtClean="0"/>
              <a:t>Art and Literature</a:t>
            </a:r>
            <a:endParaRPr lang="en-US" dirty="0"/>
          </a:p>
        </p:txBody>
      </p:sp>
      <p:pic>
        <p:nvPicPr>
          <p:cNvPr id="5" name="Content Placeholder 4" descr="the_great_wall-of-chin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518017"/>
            <a:ext cx="4038600" cy="269032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People’s Republic of China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Chinese Communists gained control of government in 1949</a:t>
            </a:r>
          </a:p>
          <a:p>
            <a:r>
              <a:rPr lang="en-US" dirty="0" smtClean="0"/>
              <a:t>In pre-Communist China many religions were practiced. </a:t>
            </a:r>
          </a:p>
          <a:p>
            <a:r>
              <a:rPr lang="en-US" dirty="0" smtClean="0"/>
              <a:t>Today people don’t openly practice religion</a:t>
            </a:r>
            <a:endParaRPr lang="en-US" dirty="0"/>
          </a:p>
        </p:txBody>
      </p:sp>
      <p:pic>
        <p:nvPicPr>
          <p:cNvPr id="5" name="Content Placeholder 4" descr="china_pie_char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299852"/>
            <a:ext cx="4038600" cy="31266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Agriculture</a:t>
            </a:r>
            <a:endParaRPr lang="en-US" dirty="0"/>
          </a:p>
        </p:txBody>
      </p:sp>
      <p:pic>
        <p:nvPicPr>
          <p:cNvPr id="5" name="Content Placeholder 4" descr="rice padd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76187"/>
            <a:ext cx="4038600" cy="277398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Most of China’s people are farmers working small family farms or on large government owned farms.</a:t>
            </a:r>
          </a:p>
          <a:p>
            <a:r>
              <a:rPr lang="en-US" dirty="0" smtClean="0"/>
              <a:t>Rice is China’s #1 crop</a:t>
            </a:r>
          </a:p>
          <a:p>
            <a:r>
              <a:rPr lang="en-US" dirty="0" smtClean="0"/>
              <a:t>Raise pigs, chickens, geese and ducks because they are small.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Festival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Recognizes the new year</a:t>
            </a:r>
          </a:p>
          <a:p>
            <a:r>
              <a:rPr lang="en-US" dirty="0" smtClean="0"/>
              <a:t>12 year Chinese zodiac cycle, each year named after a different animal</a:t>
            </a:r>
          </a:p>
          <a:p>
            <a:r>
              <a:rPr lang="en-US" dirty="0" smtClean="0"/>
              <a:t>Celebrated by a dinner of festive foods including candied fruit and dumplings.</a:t>
            </a:r>
            <a:endParaRPr lang="en-US" dirty="0"/>
          </a:p>
        </p:txBody>
      </p:sp>
      <p:pic>
        <p:nvPicPr>
          <p:cNvPr id="5" name="Content Placeholder 4" descr="dumpling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4495800"/>
            <a:ext cx="3505200" cy="1752600"/>
          </a:xfrm>
        </p:spPr>
      </p:pic>
      <p:pic>
        <p:nvPicPr>
          <p:cNvPr id="6" name="Picture 5" descr="spring festiv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295400"/>
            <a:ext cx="4286250" cy="2867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inese zodiac.jpg"/>
          <p:cNvPicPr>
            <a:picLocks noChangeAspect="1"/>
          </p:cNvPicPr>
          <p:nvPr/>
        </p:nvPicPr>
        <p:blipFill>
          <a:blip r:embed="rId2" cstate="print">
            <a:lum bright="20000"/>
          </a:blip>
          <a:stretch>
            <a:fillRect/>
          </a:stretch>
        </p:blipFill>
        <p:spPr>
          <a:xfrm>
            <a:off x="3200400" y="4357769"/>
            <a:ext cx="2514600" cy="25002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Chinese Zodiac 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Each person is assigned an animal based on the year they were born.</a:t>
            </a:r>
          </a:p>
          <a:p>
            <a:r>
              <a:rPr lang="en-US" dirty="0" smtClean="0"/>
              <a:t>They believe that a person's life is influenced by their animal sign. </a:t>
            </a:r>
          </a:p>
          <a:p>
            <a:r>
              <a:rPr lang="en-US" dirty="0" smtClean="0"/>
              <a:t>Certain the zodiac signs get along better than others.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1997 </a:t>
            </a:r>
            <a:r>
              <a:rPr lang="en-US" b="1" dirty="0" smtClean="0"/>
              <a:t>– Ox</a:t>
            </a:r>
          </a:p>
          <a:p>
            <a:pPr lvl="1"/>
            <a:r>
              <a:rPr lang="en-US" b="1" dirty="0" smtClean="0"/>
              <a:t>Hard working and steady</a:t>
            </a:r>
          </a:p>
          <a:p>
            <a:r>
              <a:rPr lang="en-US" b="1" dirty="0" smtClean="0"/>
              <a:t>1998-Tiger</a:t>
            </a:r>
          </a:p>
          <a:p>
            <a:pPr lvl="1"/>
            <a:r>
              <a:rPr lang="en-US" b="1" dirty="0" smtClean="0"/>
              <a:t>Brave, competitive, </a:t>
            </a:r>
            <a:r>
              <a:rPr lang="en-US" b="1" dirty="0" smtClean="0"/>
              <a:t>unpredictable</a:t>
            </a:r>
          </a:p>
          <a:p>
            <a:r>
              <a:rPr lang="en-US" b="1" dirty="0" smtClean="0"/>
              <a:t>1999-Rabit</a:t>
            </a:r>
          </a:p>
          <a:p>
            <a:pPr lvl="1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creativity, compassion, and sensitivity</a:t>
            </a:r>
            <a:endParaRPr lang="en-US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b="1" dirty="0" smtClean="0"/>
              <a:t>2013 </a:t>
            </a:r>
            <a:r>
              <a:rPr lang="en-US" b="1" dirty="0" smtClean="0"/>
              <a:t>– </a:t>
            </a:r>
            <a:r>
              <a:rPr lang="en-US" b="1" dirty="0" smtClean="0"/>
              <a:t>Snake</a:t>
            </a:r>
            <a:endParaRPr lang="en-US" b="1" dirty="0"/>
          </a:p>
          <a:p>
            <a:pPr lvl="1"/>
            <a:r>
              <a:rPr lang="en-US" b="1" dirty="0" smtClean="0"/>
              <a:t>Intelligence, gracefulness</a:t>
            </a:r>
            <a:endParaRPr lang="en-US" b="1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Dragon Boat Festival</a:t>
            </a:r>
            <a:endParaRPr lang="en-US" dirty="0"/>
          </a:p>
        </p:txBody>
      </p:sp>
      <p:pic>
        <p:nvPicPr>
          <p:cNvPr id="5" name="Content Placeholder 4" descr="dragon boa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18946" y="2209800"/>
            <a:ext cx="4638907" cy="2971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Mid-summer</a:t>
            </a:r>
          </a:p>
          <a:p>
            <a:r>
              <a:rPr lang="en-US" dirty="0" smtClean="0"/>
              <a:t>People used to throw rice cakes into river to appease mythical dragon</a:t>
            </a:r>
          </a:p>
          <a:p>
            <a:r>
              <a:rPr lang="en-US" dirty="0" smtClean="0"/>
              <a:t>Now they hold boat races and eat rice cakes wrapped in bamboo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Chinese Cuisine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Meals include large amounts of rice and vegetables with small amounts of meat.</a:t>
            </a:r>
          </a:p>
          <a:p>
            <a:r>
              <a:rPr lang="en-US" dirty="0" smtClean="0"/>
              <a:t>They stir-fry, steam or simmer. Making their dishes low in fat</a:t>
            </a:r>
          </a:p>
          <a:p>
            <a:r>
              <a:rPr lang="en-US" dirty="0" smtClean="0"/>
              <a:t>Spend more time preparing to cook </a:t>
            </a:r>
            <a:endParaRPr lang="en-US" dirty="0"/>
          </a:p>
        </p:txBody>
      </p:sp>
      <p:pic>
        <p:nvPicPr>
          <p:cNvPr id="1026" name="Picture 2" descr="http://t2.gstatic.com/images?q=tbn:ANd9GcTKquXeLGZBrLNzK749q5WJSHTF_B3zC4-JmMjlxGHvUdwWCX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0"/>
            <a:ext cx="2200275" cy="2076450"/>
          </a:xfrm>
          <a:prstGeom prst="rect">
            <a:avLst/>
          </a:prstGeom>
          <a:noFill/>
        </p:spPr>
      </p:pic>
      <p:pic>
        <p:nvPicPr>
          <p:cNvPr id="1028" name="Picture 4" descr="http://t1.gstatic.com/images?q=tbn:ANd9GcQSaqUt6F3PaF4LHqImRlH9N3wLW0Rbh2H9uRnpsWcmrKADBGDRm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9406" y="4572000"/>
            <a:ext cx="2026994" cy="2057400"/>
          </a:xfrm>
          <a:prstGeom prst="rect">
            <a:avLst/>
          </a:prstGeom>
          <a:noFill/>
        </p:spPr>
      </p:pic>
      <p:pic>
        <p:nvPicPr>
          <p:cNvPr id="1030" name="Picture 6" descr="http://t3.gstatic.com/images?q=tbn:ANd9GcQj2thSIasxVxR4oQ3O2joytH8IAY6PC_nOx32ipwhBJEtH687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4648200"/>
            <a:ext cx="2466975" cy="1847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591</Words>
  <Application>Microsoft Office PowerPoint</Application>
  <PresentationFormat>On-screen Show (4:3)</PresentationFormat>
  <Paragraphs>82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CHINA</vt:lpstr>
      <vt:lpstr>Geography</vt:lpstr>
      <vt:lpstr>Culture</vt:lpstr>
      <vt:lpstr>The People’s Republic of China</vt:lpstr>
      <vt:lpstr>Agriculture</vt:lpstr>
      <vt:lpstr>Spring Festival</vt:lpstr>
      <vt:lpstr>Chinese Zodiac Signs</vt:lpstr>
      <vt:lpstr>Dragon Boat Festival</vt:lpstr>
      <vt:lpstr>Chinese Cuisine</vt:lpstr>
      <vt:lpstr>Cooking Utensils</vt:lpstr>
      <vt:lpstr>Rice</vt:lpstr>
      <vt:lpstr>Vegetables</vt:lpstr>
      <vt:lpstr>Chinese Main Dishes</vt:lpstr>
      <vt:lpstr>Desserts</vt:lpstr>
      <vt:lpstr>      Tea</vt:lpstr>
      <vt:lpstr>Meals </vt:lpstr>
    </vt:vector>
  </TitlesOfParts>
  <Company>Wilson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CHINA</dc:title>
  <dc:creator>Technology Department</dc:creator>
  <cp:lastModifiedBy>Kathryn Ham</cp:lastModifiedBy>
  <cp:revision>17</cp:revision>
  <dcterms:created xsi:type="dcterms:W3CDTF">2011-03-10T20:18:04Z</dcterms:created>
  <dcterms:modified xsi:type="dcterms:W3CDTF">2013-01-07T14:06:56Z</dcterms:modified>
</cp:coreProperties>
</file>