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Default Extension="doc" ContentType="application/msword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7"/>
  </p:notesMasterIdLst>
  <p:sldIdLst>
    <p:sldId id="256" r:id="rId2"/>
    <p:sldId id="257" r:id="rId3"/>
    <p:sldId id="258" r:id="rId4"/>
    <p:sldId id="259" r:id="rId5"/>
    <p:sldId id="267" r:id="rId6"/>
    <p:sldId id="269" r:id="rId7"/>
    <p:sldId id="268" r:id="rId8"/>
    <p:sldId id="349" r:id="rId9"/>
    <p:sldId id="270" r:id="rId10"/>
    <p:sldId id="271" r:id="rId11"/>
    <p:sldId id="342" r:id="rId12"/>
    <p:sldId id="343" r:id="rId13"/>
    <p:sldId id="272" r:id="rId14"/>
    <p:sldId id="273" r:id="rId15"/>
    <p:sldId id="277" r:id="rId16"/>
    <p:sldId id="274" r:id="rId17"/>
    <p:sldId id="275" r:id="rId18"/>
    <p:sldId id="276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346" r:id="rId27"/>
    <p:sldId id="347" r:id="rId28"/>
    <p:sldId id="345" r:id="rId29"/>
    <p:sldId id="278" r:id="rId30"/>
    <p:sldId id="279" r:id="rId31"/>
    <p:sldId id="280" r:id="rId32"/>
    <p:sldId id="281" r:id="rId33"/>
    <p:sldId id="282" r:id="rId34"/>
    <p:sldId id="283" r:id="rId35"/>
    <p:sldId id="285" r:id="rId36"/>
    <p:sldId id="288" r:id="rId37"/>
    <p:sldId id="289" r:id="rId38"/>
    <p:sldId id="290" r:id="rId39"/>
    <p:sldId id="291" r:id="rId40"/>
    <p:sldId id="293" r:id="rId41"/>
    <p:sldId id="294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358" r:id="rId51"/>
    <p:sldId id="359" r:id="rId52"/>
    <p:sldId id="360" r:id="rId53"/>
    <p:sldId id="361" r:id="rId54"/>
    <p:sldId id="362" r:id="rId55"/>
    <p:sldId id="363" r:id="rId56"/>
    <p:sldId id="364" r:id="rId57"/>
    <p:sldId id="365" r:id="rId58"/>
    <p:sldId id="366" r:id="rId59"/>
    <p:sldId id="367" r:id="rId60"/>
    <p:sldId id="368" r:id="rId61"/>
    <p:sldId id="369" r:id="rId62"/>
    <p:sldId id="370" r:id="rId63"/>
    <p:sldId id="371" r:id="rId64"/>
    <p:sldId id="372" r:id="rId65"/>
    <p:sldId id="373" r:id="rId66"/>
    <p:sldId id="295" r:id="rId67"/>
    <p:sldId id="296" r:id="rId68"/>
    <p:sldId id="298" r:id="rId69"/>
    <p:sldId id="299" r:id="rId70"/>
    <p:sldId id="300" r:id="rId71"/>
    <p:sldId id="313" r:id="rId72"/>
    <p:sldId id="312" r:id="rId73"/>
    <p:sldId id="314" r:id="rId74"/>
    <p:sldId id="317" r:id="rId75"/>
    <p:sldId id="318" r:id="rId76"/>
    <p:sldId id="319" r:id="rId77"/>
    <p:sldId id="328" r:id="rId78"/>
    <p:sldId id="329" r:id="rId79"/>
    <p:sldId id="330" r:id="rId80"/>
    <p:sldId id="331" r:id="rId81"/>
    <p:sldId id="340" r:id="rId82"/>
    <p:sldId id="338" r:id="rId83"/>
    <p:sldId id="344" r:id="rId84"/>
    <p:sldId id="341" r:id="rId85"/>
    <p:sldId id="348" r:id="rId8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9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7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7.xml"/><Relationship Id="rId2" Type="http://schemas.openxmlformats.org/officeDocument/2006/relationships/slide" Target="slides/slide56.xml"/><Relationship Id="rId1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4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2DF3AB5-7F62-44DC-907B-07AE70D29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3C9024-6AE6-4331-973F-57F43AF0135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DCA5A4-B0E4-4059-B0BF-7C01DA2FFD66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1931BE-0A1B-4D34-B717-63A9F5A9F88E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7D9E1F-0244-4D3D-A750-CE5CCD98EA92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1BFE58-A156-4BA0-B767-DB60A4AEEE5A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16C9B4-FE84-440A-9DB0-8CFD74D5A343}" type="slidenum">
              <a:rPr lang="en-US" smtClean="0"/>
              <a:pPr/>
              <a:t>60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76688D-BF06-4B7A-A206-9AAD7FEC5FC2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E355CD-11C5-46B6-A170-C3E3F47EEB9A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91372-9375-4184-AA79-7C5578796FFE}" type="slidenum">
              <a:rPr lang="en-US" smtClean="0"/>
              <a:pPr/>
              <a:t>63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F8A2C1-80D7-4E4D-9798-BEA8572E0094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D92EAE-467F-4D03-8F3C-A22A0D39E34D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14F942-EF48-45CF-96CA-D3295AE843A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BE3D0-4821-47A6-9928-7B8ADFD898A6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108194-4E23-4390-812B-D5C4C426D949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31963" y="128588"/>
            <a:ext cx="3048000" cy="2286000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90800"/>
            <a:ext cx="6248400" cy="6172200"/>
          </a:xfrm>
          <a:noFill/>
          <a:ln/>
        </p:spPr>
        <p:txBody>
          <a:bodyPr/>
          <a:lstStyle/>
          <a:p>
            <a:pPr marL="228600" indent="-228600" eaLnBrk="1" hangingPunct="1">
              <a:buFontTx/>
              <a:buAutoNum type="arabicPeriod"/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644C1B-4B5E-44AA-81A0-02E29625EEED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0C311-A5FE-408E-9A95-CF9F5076C1E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835BF-F4C8-4B6E-B88E-D86D109A24A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57613E-93C3-4157-B482-C7A5480A35FF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C67009-6021-447D-A18F-D7381D4981EF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F535F8-6F53-480F-A5C6-CB2AC36B35B9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AE0A12-A965-42A7-A2E2-6417A9661CD4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602EC-E224-4E6C-9BB0-1E3D60E51A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3A846-47A0-4FC8-9EB6-FF73D30A8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04B77-DFF7-4573-9431-FCD29399D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8109B-FA39-4BC8-892C-3E3A2D7941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AEA52-0768-476F-8133-D20F1E896F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8F79A-D2F7-4550-ACA6-BDA5E10FF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8362B-4767-4FDD-8583-B3B19FF22C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68F48-8487-4861-BD55-1656C81CB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B780-9529-495F-830D-6C4AD223C7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723C3-F514-4D65-AF05-100B3F96C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1E59F-7935-4D76-830D-F94507695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9E0F1-0790-44F6-B269-4EC21E920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8A6B7-C753-491B-9DF6-BF12D015E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037D5-3024-452C-9142-DBD40F16D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Tro's Introductory Chemistry, Chapter 3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C1F69AD-19B9-4584-B01B-996CD54C5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fade thruBlk="1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ps.prenhall.com/wps/media/objects/1054/1080299/media/f5hp/f5hp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s.howstuffworks.com/discovery/29388-assignment-discovery-states-of-matter-video.htm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Word_97_-_2003_Document2.doc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Word_97_-_2003_Document3.doc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ps.prenhall.com/wps/media/objects/1054/1080299/media/AAEDKKN0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ps.prenhall.com/wps/media/objects/476/488428/st0303.html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ps.prenhall.com/wps/media/objects/1053/1078774/media/AAEDKKD0.html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7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8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periodictable.com/Elements/029/index.html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1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22.bin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4.doc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videos.howstuffworks.com/hsw/19224-simply-science-specific-heat-capacity-video.htm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1447800" y="0"/>
            <a:ext cx="640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200"/>
          </a:p>
        </p:txBody>
      </p:sp>
      <p:pic>
        <p:nvPicPr>
          <p:cNvPr id="22531" name="Picture 11" descr="chp open"/>
          <p:cNvPicPr>
            <a:picLocks noChangeAspect="1" noChangeArrowheads="1"/>
          </p:cNvPicPr>
          <p:nvPr/>
        </p:nvPicPr>
        <p:blipFill>
          <a:blip r:embed="rId2" cstate="print"/>
          <a:srcRect b="3409"/>
          <a:stretch>
            <a:fillRect/>
          </a:stretch>
        </p:blipFill>
        <p:spPr bwMode="auto">
          <a:xfrm>
            <a:off x="3856038" y="152400"/>
            <a:ext cx="4906962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304800" y="762000"/>
            <a:ext cx="4876800" cy="2057400"/>
          </a:xfrm>
        </p:spPr>
        <p:txBody>
          <a:bodyPr/>
          <a:lstStyle/>
          <a:p>
            <a:pPr algn="l" eaLnBrk="1" hangingPunct="1"/>
            <a:r>
              <a:rPr lang="en-US" b="1" smtClean="0">
                <a:solidFill>
                  <a:schemeClr val="hlink"/>
                </a:solidFill>
              </a:rPr>
              <a:t>Unit 2</a:t>
            </a:r>
            <a:br>
              <a:rPr lang="en-US" b="1" smtClean="0">
                <a:solidFill>
                  <a:schemeClr val="hlink"/>
                </a:solidFill>
              </a:rPr>
            </a:br>
            <a:r>
              <a:rPr lang="en-US" b="1" smtClean="0">
                <a:solidFill>
                  <a:schemeClr val="hlink"/>
                </a:solidFill>
              </a:rPr>
              <a:t>Matter and </a:t>
            </a:r>
            <a:br>
              <a:rPr lang="en-US" b="1" smtClean="0">
                <a:solidFill>
                  <a:schemeClr val="hlink"/>
                </a:solidFill>
              </a:rPr>
            </a:br>
            <a:r>
              <a:rPr lang="en-US" b="1" smtClean="0">
                <a:solidFill>
                  <a:schemeClr val="hlink"/>
                </a:solidFill>
              </a:rPr>
              <a:t>Energy</a:t>
            </a:r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762000" y="6096000"/>
            <a:ext cx="18764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Slides adapted from Nivaldo Tro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0856F4-79DE-45A8-85BC-AD64AF25DF8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914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Classification of Mixtures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2667000"/>
            <a:ext cx="8534400" cy="3581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z="2800" b="1" smtClean="0">
                <a:solidFill>
                  <a:schemeClr val="hlink"/>
                </a:solidFill>
              </a:rPr>
              <a:t>homogeneous</a:t>
            </a:r>
            <a:r>
              <a:rPr lang="en-US" sz="2800" smtClean="0"/>
              <a:t> = matter that is uniform throughout </a:t>
            </a:r>
          </a:p>
          <a:p>
            <a:pPr lvl="1" eaLnBrk="1" hangingPunct="1"/>
            <a:r>
              <a:rPr lang="en-US" sz="2400" smtClean="0"/>
              <a:t>appears to be one thing</a:t>
            </a:r>
          </a:p>
          <a:p>
            <a:pPr lvl="1" eaLnBrk="1" hangingPunct="1"/>
            <a:r>
              <a:rPr lang="en-US" sz="2400" smtClean="0"/>
              <a:t>every piece of a sample has identical properties, though another sample with the same components may have different properties</a:t>
            </a:r>
          </a:p>
          <a:p>
            <a:pPr lvl="1" eaLnBrk="1" hangingPunct="1"/>
            <a:r>
              <a:rPr lang="en-US" sz="2400" smtClean="0"/>
              <a:t>solutions (homogeneous mixtures)</a:t>
            </a:r>
          </a:p>
          <a:p>
            <a:pPr eaLnBrk="1" hangingPunct="1"/>
            <a:r>
              <a:rPr lang="en-US" sz="2800" b="1" smtClean="0">
                <a:solidFill>
                  <a:schemeClr val="hlink"/>
                </a:solidFill>
              </a:rPr>
              <a:t>heterogeneous</a:t>
            </a:r>
            <a:r>
              <a:rPr lang="en-US" sz="2800" smtClean="0"/>
              <a:t> = matter that is non-uniform throughout </a:t>
            </a:r>
          </a:p>
          <a:p>
            <a:pPr lvl="1" eaLnBrk="1" hangingPunct="1"/>
            <a:r>
              <a:rPr lang="en-US" sz="2400" smtClean="0"/>
              <a:t>contains regions with different properties than other regions</a:t>
            </a:r>
          </a:p>
        </p:txBody>
      </p:sp>
      <p:pic>
        <p:nvPicPr>
          <p:cNvPr id="40965" name="Picture 5" descr="molecules at the bea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838200"/>
            <a:ext cx="45339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7BDD06-68EE-47F8-B40A-7EA4C21F9C9D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Homogeneous Mixtures 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hlink"/>
                </a:solidFill>
              </a:rPr>
              <a:t>homogeneous</a:t>
            </a:r>
            <a:r>
              <a:rPr lang="en-US" sz="2400" smtClean="0"/>
              <a:t> = matter that is uniform throughout </a:t>
            </a:r>
          </a:p>
          <a:p>
            <a:pPr lvl="1" eaLnBrk="1" hangingPunct="1"/>
            <a:r>
              <a:rPr lang="en-US" sz="2000" smtClean="0"/>
              <a:t>appears to be one thing</a:t>
            </a:r>
          </a:p>
          <a:p>
            <a:pPr lvl="1" eaLnBrk="1" hangingPunct="1"/>
            <a:r>
              <a:rPr lang="en-US" sz="2000" smtClean="0"/>
              <a:t>every piece of a sample has identical properties, though another sample with the same components may have different properties</a:t>
            </a:r>
          </a:p>
          <a:p>
            <a:pPr lvl="1" eaLnBrk="1" hangingPunct="1"/>
            <a:r>
              <a:rPr lang="en-US" sz="2000" smtClean="0"/>
              <a:t>solutions (homogeneous mixtures)</a:t>
            </a:r>
          </a:p>
          <a:p>
            <a:pPr eaLnBrk="1" hangingPunct="1"/>
            <a:endParaRPr lang="en-US" sz="2400" smtClean="0"/>
          </a:p>
        </p:txBody>
      </p:sp>
      <p:pic>
        <p:nvPicPr>
          <p:cNvPr id="41989" name="Picture 6" descr="homogene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1828800"/>
            <a:ext cx="3505200" cy="3810000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8C0E63-9E3B-4BAA-9E61-95CDD689096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Heterogeneous 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hlink"/>
                </a:solidFill>
              </a:rPr>
              <a:t>heterogeneous</a:t>
            </a:r>
            <a:r>
              <a:rPr lang="en-US" sz="2800" smtClean="0"/>
              <a:t> = matter that is non-uniform throughout </a:t>
            </a:r>
          </a:p>
          <a:p>
            <a:pPr lvl="1" eaLnBrk="1" hangingPunct="1"/>
            <a:r>
              <a:rPr lang="en-US" sz="2400" smtClean="0"/>
              <a:t>contains regions with different properties than other regions</a:t>
            </a:r>
          </a:p>
        </p:txBody>
      </p:sp>
      <p:pic>
        <p:nvPicPr>
          <p:cNvPr id="43013" name="Picture 6" descr="heterogeno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776538"/>
            <a:ext cx="3810000" cy="2522537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18B8C0-13F6-46C4-B9D7-F86A8E1E8DE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Pure Substances vs. Mixtures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066800"/>
            <a:ext cx="4114800" cy="46482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en-US" sz="2400" b="1" smtClean="0"/>
              <a:t>Pure Substances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all samples have the same physical and chemical properties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constant composition = all samples have the same pieces in the same percentages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homogeneous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separate into components based on </a:t>
            </a:r>
            <a:r>
              <a:rPr lang="en-US" sz="2400" b="1" smtClean="0"/>
              <a:t>chemical properties</a:t>
            </a:r>
            <a:endParaRPr lang="en-US" sz="2400" smtClean="0"/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temperature usually stays constant while melting or boiling</a:t>
            </a:r>
          </a:p>
        </p:txBody>
      </p:sp>
      <p:sp>
        <p:nvSpPr>
          <p:cNvPr id="440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066800"/>
            <a:ext cx="4191000" cy="5410200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</a:pPr>
            <a:r>
              <a:rPr lang="en-US" sz="2400" b="1" smtClean="0"/>
              <a:t>Mixtures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different samples may show different properties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variable composition =  samples made with the same pure substances may have different percentages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homogeneous or heterogeneous</a:t>
            </a: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separate into components based on </a:t>
            </a:r>
            <a:r>
              <a:rPr lang="en-US" sz="2400" b="1" smtClean="0"/>
              <a:t>physical properties</a:t>
            </a:r>
            <a:endParaRPr lang="en-US" sz="2400" smtClean="0"/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arenR"/>
            </a:pPr>
            <a:r>
              <a:rPr lang="en-US" sz="2400" smtClean="0"/>
              <a:t>temperature changes while melting or boiling because composition changes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E2AFF7-6C2A-4EFE-9298-10F3F829EBE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Classifying Pure Substances</a:t>
            </a:r>
            <a:br>
              <a:rPr lang="en-US" sz="4000" smtClean="0"/>
            </a:br>
            <a:r>
              <a:rPr lang="en-US" sz="4000" smtClean="0"/>
              <a:t>Elements and Compounds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800600"/>
          </a:xfrm>
        </p:spPr>
        <p:txBody>
          <a:bodyPr/>
          <a:lstStyle/>
          <a:p>
            <a:pPr eaLnBrk="1" hangingPunct="1"/>
            <a:r>
              <a:rPr lang="en-US" smtClean="0"/>
              <a:t>Substances which can not be broken down into simpler substances by chemical reactions are called </a:t>
            </a:r>
            <a:r>
              <a:rPr lang="en-US" b="1" smtClean="0">
                <a:solidFill>
                  <a:schemeClr val="hlink"/>
                </a:solidFill>
              </a:rPr>
              <a:t>elements</a:t>
            </a:r>
          </a:p>
          <a:p>
            <a:pPr eaLnBrk="1" hangingPunct="1"/>
            <a:r>
              <a:rPr lang="en-US" smtClean="0"/>
              <a:t>Most substances are chemical combinations of elements.  These are called </a:t>
            </a:r>
            <a:r>
              <a:rPr lang="en-US" b="1" smtClean="0">
                <a:solidFill>
                  <a:schemeClr val="hlink"/>
                </a:solidFill>
              </a:rPr>
              <a:t>compounds</a:t>
            </a:r>
            <a:r>
              <a:rPr lang="en-US" smtClean="0"/>
              <a:t>.</a:t>
            </a:r>
          </a:p>
          <a:p>
            <a:pPr lvl="1" eaLnBrk="1" hangingPunct="1"/>
            <a:r>
              <a:rPr lang="en-US" smtClean="0"/>
              <a:t>Compounds can be broken down into elements</a:t>
            </a:r>
          </a:p>
          <a:p>
            <a:pPr lvl="1" eaLnBrk="1" hangingPunct="1"/>
            <a:r>
              <a:rPr lang="en-US" smtClean="0"/>
              <a:t>Properties of the compound not related to the properties of the elements that compose it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90E848A-E5AF-46C9-B25C-B51D32DACF83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Atoms &amp; Molecules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05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Smallest piece of an element is called an </a:t>
            </a:r>
            <a:r>
              <a:rPr lang="en-US" b="1" smtClean="0">
                <a:solidFill>
                  <a:schemeClr val="hlink"/>
                </a:solidFill>
              </a:rPr>
              <a:t>atom</a:t>
            </a:r>
            <a:endParaRPr lang="en-US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smtClean="0"/>
              <a:t>there are subatomic particles, but these are no longer the element</a:t>
            </a:r>
          </a:p>
          <a:p>
            <a:pPr eaLnBrk="1" hangingPunct="1"/>
            <a:r>
              <a:rPr lang="en-US" smtClean="0"/>
              <a:t>Smallest piece of a compound is called a </a:t>
            </a:r>
            <a:r>
              <a:rPr lang="en-US" b="1" smtClean="0">
                <a:solidFill>
                  <a:schemeClr val="hlink"/>
                </a:solidFill>
              </a:rPr>
              <a:t>molecule</a:t>
            </a:r>
            <a:endParaRPr lang="en-US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n-US" smtClean="0"/>
              <a:t>molecules are made of atoms</a:t>
            </a:r>
          </a:p>
          <a:p>
            <a:pPr lvl="1" eaLnBrk="1" hangingPunct="1"/>
            <a:r>
              <a:rPr lang="en-US" smtClean="0"/>
              <a:t>all molecules of a compound are identical</a:t>
            </a:r>
          </a:p>
          <a:p>
            <a:pPr lvl="1" eaLnBrk="1" hangingPunct="1"/>
            <a:r>
              <a:rPr lang="en-US" smtClean="0"/>
              <a:t>each molecule has the same number and type of atoms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646E4B-4D49-4608-950F-48D3B6D4D35C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Classifying Matter</a:t>
            </a:r>
          </a:p>
        </p:txBody>
      </p:sp>
      <p:pic>
        <p:nvPicPr>
          <p:cNvPr id="47108" name="Picture 4" descr="classifying matter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001713"/>
            <a:ext cx="7086600" cy="519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48CF8F-ABDC-4516-9A0C-1A477F7EF78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Elements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116 known, of which about 91 are found in nature</a:t>
            </a:r>
          </a:p>
          <a:p>
            <a:pPr lvl="1" eaLnBrk="1" hangingPunct="1"/>
            <a:r>
              <a:rPr lang="en-US" sz="2400" smtClean="0"/>
              <a:t>others are man-made</a:t>
            </a:r>
          </a:p>
          <a:p>
            <a:pPr eaLnBrk="1" hangingPunct="1"/>
            <a:r>
              <a:rPr lang="en-US" sz="2800" smtClean="0"/>
              <a:t>Abundance = percentage found in nature</a:t>
            </a:r>
          </a:p>
          <a:p>
            <a:pPr lvl="1" eaLnBrk="1" hangingPunct="1"/>
            <a:r>
              <a:rPr lang="en-US" sz="2400" smtClean="0"/>
              <a:t>oxygen most abundant element (by mass) on earth and in the human body</a:t>
            </a:r>
          </a:p>
          <a:p>
            <a:pPr eaLnBrk="1" hangingPunct="1"/>
            <a:r>
              <a:rPr lang="en-US" sz="2800" smtClean="0"/>
              <a:t>the abundance and form of an element varies in different parts of the environment</a:t>
            </a:r>
          </a:p>
          <a:p>
            <a:pPr eaLnBrk="1" hangingPunct="1"/>
            <a:r>
              <a:rPr lang="en-US" sz="2800" smtClean="0"/>
              <a:t>every sample of an element is made up of lots of identical atoms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4AB867-91B2-40BE-9D77-09BD3CA7C55C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Compounds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686800" cy="5181600"/>
          </a:xfrm>
          <a:noFill/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composed of elements in fixed percentages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water is 89% O &amp; 11% H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billions of known compounds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organic or inorganic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same elements can form more than one different compound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water and hydrogen peroxide contain just hydrogen and oxygen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carbohydrates all contain just C, H &amp; O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477FF1-4D95-4469-8BE1-D89257DB3AD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3.3 Classifying Matter</a:t>
            </a:r>
            <a:br>
              <a:rPr lang="en-US" smtClean="0"/>
            </a:br>
            <a:r>
              <a:rPr lang="en-US" smtClean="0"/>
              <a:t>by Physical State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066800"/>
          </a:xfrm>
        </p:spPr>
        <p:txBody>
          <a:bodyPr/>
          <a:lstStyle/>
          <a:p>
            <a:pPr eaLnBrk="1" hangingPunct="1"/>
            <a:r>
              <a:rPr lang="en-US" smtClean="0"/>
              <a:t>matter can be classified as solid, liquid or gas based on what properties it exhibits </a:t>
            </a:r>
          </a:p>
        </p:txBody>
      </p:sp>
      <p:graphicFrame>
        <p:nvGraphicFramePr>
          <p:cNvPr id="1026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457200" y="3200400"/>
          <a:ext cx="8231188" cy="2189163"/>
        </p:xfrm>
        <a:graphic>
          <a:graphicData uri="http://schemas.openxmlformats.org/presentationml/2006/ole">
            <p:oleObj spid="_x0000_s1026" name="Document" r:id="rId3" imgW="8275320" imgH="2188440" progId="Word.Document.8">
              <p:embed/>
            </p:oleObj>
          </a:graphicData>
        </a:graphic>
      </p:graphicFrame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914400" y="5257800"/>
            <a:ext cx="7272338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700000"/>
              </a:spcBef>
              <a:buFontTx/>
              <a:buChar char="•"/>
            </a:pPr>
            <a:r>
              <a:rPr lang="en-US" sz="2800"/>
              <a:t>Fixed = keeps shape when placed in a container,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2800"/>
              <a:t>Indefinite = takes the shape of the container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A7E962-59D2-47E7-BD52-4A330894E01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3.1 In Your Room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4800600" cy="4114800"/>
          </a:xfrm>
        </p:spPr>
        <p:txBody>
          <a:bodyPr/>
          <a:lstStyle/>
          <a:p>
            <a:pPr eaLnBrk="1" hangingPunct="1"/>
            <a:r>
              <a:rPr lang="en-US" smtClean="0"/>
              <a:t>Everything you can see, touch, smell or taste in your room is made of </a:t>
            </a:r>
            <a:r>
              <a:rPr lang="en-US" b="1" smtClean="0">
                <a:solidFill>
                  <a:schemeClr val="hlink"/>
                </a:solidFill>
              </a:rPr>
              <a:t>matter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Chemists study the differences in matter and how that relates to the structure of matter. </a:t>
            </a:r>
          </a:p>
        </p:txBody>
      </p:sp>
      <p:pic>
        <p:nvPicPr>
          <p:cNvPr id="23557" name="Picture 7" descr="chp op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3513" y="1600200"/>
            <a:ext cx="337185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1C1961-9E88-43D2-BB84-8AD2FE2C8182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Structure Determines Properties</a:t>
            </a:r>
            <a:endParaRPr lang="en-US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1600200"/>
          </a:xfrm>
        </p:spPr>
        <p:txBody>
          <a:bodyPr/>
          <a:lstStyle/>
          <a:p>
            <a:pPr eaLnBrk="1" hangingPunct="1"/>
            <a:r>
              <a:rPr lang="en-US" smtClean="0"/>
              <a:t>the atoms or molecules have different structures in solids, liquid and gases, leading to different properties</a:t>
            </a:r>
          </a:p>
        </p:txBody>
      </p:sp>
      <p:pic>
        <p:nvPicPr>
          <p:cNvPr id="26629" name="Picture 6" descr="states of mat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743200"/>
            <a:ext cx="6286500" cy="396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301642-2380-4A01-A02F-02FCC3928BEF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Solids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6324600" cy="4724400"/>
          </a:xfrm>
        </p:spPr>
        <p:txBody>
          <a:bodyPr/>
          <a:lstStyle/>
          <a:p>
            <a:pPr eaLnBrk="1" hangingPunct="1"/>
            <a:r>
              <a:rPr lang="en-US" sz="2800" smtClean="0"/>
              <a:t>the particles in a solid are packed close together and are fixed in position</a:t>
            </a:r>
          </a:p>
          <a:p>
            <a:pPr lvl="1" eaLnBrk="1" hangingPunct="1"/>
            <a:r>
              <a:rPr lang="en-US" sz="2400" smtClean="0"/>
              <a:t>though they may vibrate</a:t>
            </a:r>
          </a:p>
          <a:p>
            <a:pPr eaLnBrk="1" hangingPunct="1"/>
            <a:r>
              <a:rPr lang="en-US" sz="2800" smtClean="0"/>
              <a:t>the close packing of the particles results in solids being incompressible</a:t>
            </a:r>
          </a:p>
          <a:p>
            <a:pPr eaLnBrk="1" hangingPunct="1"/>
            <a:r>
              <a:rPr lang="en-US" sz="2800" smtClean="0"/>
              <a:t>the inability of the particles to move around results in solids retaining their shape and volume when placed in a new container; and prevents the particles from flowing</a:t>
            </a:r>
          </a:p>
        </p:txBody>
      </p:sp>
      <p:pic>
        <p:nvPicPr>
          <p:cNvPr id="27653" name="Picture 5" descr="salt model in salt crys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209800"/>
            <a:ext cx="24669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55D1B5-6802-4436-B20C-290BA56F5A0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Solids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5943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some solids have their particles arranged in an orderly geometric pattern – we call these </a:t>
            </a:r>
            <a:r>
              <a:rPr lang="en-US" b="1" smtClean="0"/>
              <a:t>crystalline solids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salt and diamonds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other solids have particles that do not show a regular geometric pattern over a long range – we call these </a:t>
            </a:r>
            <a:r>
              <a:rPr lang="en-US" b="1" smtClean="0"/>
              <a:t>amorphous solids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plastic and glass</a:t>
            </a:r>
          </a:p>
        </p:txBody>
      </p:sp>
      <p:pic>
        <p:nvPicPr>
          <p:cNvPr id="28677" name="Picture 9" descr="cystalline sol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447800"/>
            <a:ext cx="278130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0" descr="amorphous sol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038600"/>
            <a:ext cx="28511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64C252-D874-4203-8CB0-910C79C454D3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Liquids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particles in a liquid are closely packed, but they have some ability to move around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close packing results in liquids being incompressible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but the ability of the particles to move allows liquids to take the shape of their container and to flow – however they don’t have enough freedom to escape and expand to fill the container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948C4A-CE82-4251-94DD-E63C3FF0D8ED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Gases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the gas state, the particles have complete freedom from each other</a:t>
            </a:r>
          </a:p>
          <a:p>
            <a:pPr eaLnBrk="1" hangingPunct="1"/>
            <a:r>
              <a:rPr lang="en-US" smtClean="0"/>
              <a:t>the particles are constantly flying around, bumping into each other and the container</a:t>
            </a:r>
          </a:p>
          <a:p>
            <a:pPr eaLnBrk="1" hangingPunct="1"/>
            <a:r>
              <a:rPr lang="en-US" smtClean="0"/>
              <a:t>in the gas state, there is a lot of empty space between the particles</a:t>
            </a:r>
          </a:p>
          <a:p>
            <a:pPr lvl="1" eaLnBrk="1" hangingPunct="1"/>
            <a:r>
              <a:rPr lang="en-US" smtClean="0"/>
              <a:t>on average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77779B-E5AB-4F4F-ADB4-7DF13689E49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Gases</a:t>
            </a:r>
          </a:p>
        </p:txBody>
      </p:sp>
      <p:pic>
        <p:nvPicPr>
          <p:cNvPr id="31748" name="Picture 6" descr="Compressibility of sta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143000"/>
            <a:ext cx="3587750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5257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because there is a lot of empty space, the particles can be squeezed closer together – therefore gases are compressible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because the particles are not held in close contact and are moving freely, gases expand to fill and take the shape of their container, and will flow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CFAAAA-A288-4FA3-B9E7-38B444918D34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Plasma 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Considered to be the fourth state of matter </a:t>
            </a:r>
          </a:p>
          <a:p>
            <a:pPr eaLnBrk="1" hangingPunct="1"/>
            <a:r>
              <a:rPr lang="en-US" sz="2800" smtClean="0"/>
              <a:t>Makes up 99% of our visible universe </a:t>
            </a:r>
          </a:p>
          <a:p>
            <a:pPr eaLnBrk="1" hangingPunct="1"/>
            <a:r>
              <a:rPr lang="en-US" sz="2800" smtClean="0"/>
              <a:t>Very good conductors </a:t>
            </a:r>
          </a:p>
        </p:txBody>
      </p:sp>
      <p:pic>
        <p:nvPicPr>
          <p:cNvPr id="32773" name="Picture 5" descr="plasm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1075" y="2305050"/>
            <a:ext cx="3524250" cy="3467100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0563AD-B024-420B-AB79-D80508ACF66B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Plasma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Lightning at the earths surface is an example of plasma </a:t>
            </a:r>
          </a:p>
        </p:txBody>
      </p:sp>
      <p:pic>
        <p:nvPicPr>
          <p:cNvPr id="33797" name="Picture 6" descr="lightning plasm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05438" y="0"/>
            <a:ext cx="3738562" cy="6858000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85A128-66E2-4F76-BAAB-CC6857F825BE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Video 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hlinkClick r:id="rId2"/>
              </a:rPr>
              <a:t>States of Matter Video</a:t>
            </a: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C0317E-E2FE-4540-A1DF-ED7F1B2F6E27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534400" cy="762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Properties of Matter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229600" cy="4953000"/>
          </a:xfrm>
          <a:noFill/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hlink"/>
                </a:solidFill>
              </a:rPr>
              <a:t>Physical Properties</a:t>
            </a:r>
            <a:r>
              <a:rPr lang="en-US" smtClean="0"/>
              <a:t> are the characteristics of matter that can be observed without changing its composition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characteristics that are directly observable</a:t>
            </a:r>
          </a:p>
          <a:p>
            <a:pPr eaLnBrk="1" hangingPunct="1">
              <a:lnSpc>
                <a:spcPct val="90000"/>
              </a:lnSpc>
              <a:spcBef>
                <a:spcPct val="100000"/>
              </a:spcBef>
            </a:pPr>
            <a:r>
              <a:rPr lang="en-US" b="1" smtClean="0">
                <a:solidFill>
                  <a:schemeClr val="hlink"/>
                </a:solidFill>
              </a:rPr>
              <a:t>Chemical Properties</a:t>
            </a:r>
            <a:r>
              <a:rPr lang="en-US" smtClean="0"/>
              <a:t> are the characteristics that determine how the composition of matter changes as a result of contact with other matter or the influence of energy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characteristics that describe the behavior of matter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857616-85A6-4CD7-9E11-EEAA2DF0C76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3.2 What is Matter?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5105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b="1" smtClean="0">
                <a:solidFill>
                  <a:schemeClr val="hlink"/>
                </a:solidFill>
              </a:rPr>
              <a:t>Matter</a:t>
            </a:r>
            <a:r>
              <a:rPr lang="en-US" smtClean="0"/>
              <a:t> is defined as anything that occupies space and has mass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Even though it appears to be smooth and continuous, matter is actually composed of a lot of tiny little pieces we call </a:t>
            </a:r>
            <a:r>
              <a:rPr lang="en-US" b="1" smtClean="0">
                <a:solidFill>
                  <a:schemeClr val="hlink"/>
                </a:solidFill>
              </a:rPr>
              <a:t>atoms</a:t>
            </a:r>
            <a:r>
              <a:rPr lang="en-US" smtClean="0"/>
              <a:t> and </a:t>
            </a:r>
            <a:r>
              <a:rPr lang="en-US" b="1" smtClean="0">
                <a:solidFill>
                  <a:schemeClr val="hlink"/>
                </a:solidFill>
              </a:rPr>
              <a:t>molecules</a:t>
            </a:r>
          </a:p>
        </p:txBody>
      </p:sp>
      <p:pic>
        <p:nvPicPr>
          <p:cNvPr id="24581" name="Picture 7" descr="aluminum c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981200"/>
            <a:ext cx="3213100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F8CC7A-BD49-496E-969F-585C9756FE9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685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Some Physical Properties</a:t>
            </a:r>
          </a:p>
        </p:txBody>
      </p:sp>
      <p:graphicFrame>
        <p:nvGraphicFramePr>
          <p:cNvPr id="2050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87313" y="949325"/>
          <a:ext cx="8936037" cy="5472113"/>
        </p:xfrm>
        <a:graphic>
          <a:graphicData uri="http://schemas.openxmlformats.org/presentationml/2006/ole">
            <p:oleObj spid="_x0000_s2050" name="Document" r:id="rId4" imgW="9183600" imgH="5622120" progId="Word.Document.8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9BA235-63CF-4AFA-BF13-FBCE70444DA0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Some Chemical Properties</a:t>
            </a:r>
          </a:p>
        </p:txBody>
      </p:sp>
      <p:graphicFrame>
        <p:nvGraphicFramePr>
          <p:cNvPr id="3074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663575" y="2092325"/>
          <a:ext cx="8134350" cy="4137025"/>
        </p:xfrm>
        <a:graphic>
          <a:graphicData uri="http://schemas.openxmlformats.org/presentationml/2006/ole">
            <p:oleObj spid="_x0000_s3074" name="Document" r:id="rId4" imgW="8135280" imgH="4148280" progId="Word.Document.8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A005C0-A2A7-4D9C-B459-6D4822CFF240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Some Physical Properties of Iron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610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iron is a silvery solid at room temperature with a metallic taste and smooth texture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iron melts at 1538°C and boils at 4428°C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iron’s density is 7.87 g/cm</a:t>
            </a:r>
            <a:r>
              <a:rPr lang="en-US" sz="2800" baseline="30000" smtClean="0"/>
              <a:t>3</a:t>
            </a: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iron can be magnetized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iron conducts electricity, but not as well as most other common metals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iron’s ductility and thermal conductivity are about average for a metal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it requires 0.45 J of heat energy to raise the temperature of one gram of iron by 1°C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48B978-0452-49EC-8C0B-A3F056D63356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143000"/>
          </a:xfrm>
        </p:spPr>
        <p:txBody>
          <a:bodyPr/>
          <a:lstStyle/>
          <a:p>
            <a:pPr eaLnBrk="1" hangingPunct="1"/>
            <a:r>
              <a:rPr lang="en-US" smtClean="0"/>
              <a:t>Some Chemical Properties of Iron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4876800" cy="4572000"/>
          </a:xfrm>
        </p:spPr>
        <p:txBody>
          <a:bodyPr/>
          <a:lstStyle/>
          <a:p>
            <a:pPr eaLnBrk="1" hangingPunct="1"/>
            <a:r>
              <a:rPr lang="en-US" sz="2800" smtClean="0"/>
              <a:t>iron is easily oxidized in moist air to form rust</a:t>
            </a:r>
          </a:p>
          <a:p>
            <a:pPr eaLnBrk="1" hangingPunct="1"/>
            <a:r>
              <a:rPr lang="en-US" sz="2800" smtClean="0"/>
              <a:t>when iron is added to hydrochloric acid, it produces a solution of ferric chloride and hydrogen gas</a:t>
            </a:r>
          </a:p>
          <a:p>
            <a:pPr eaLnBrk="1" hangingPunct="1"/>
            <a:r>
              <a:rPr lang="en-US" sz="2800" smtClean="0"/>
              <a:t>iron is more reactive than silver, but less reactive than magnesium</a:t>
            </a:r>
          </a:p>
        </p:txBody>
      </p:sp>
      <p:pic>
        <p:nvPicPr>
          <p:cNvPr id="52229" name="Picture 5" descr="FG03_10"/>
          <p:cNvPicPr>
            <a:picLocks noChangeAspect="1" noChangeArrowheads="1"/>
          </p:cNvPicPr>
          <p:nvPr/>
        </p:nvPicPr>
        <p:blipFill>
          <a:blip r:embed="rId2" cstate="print"/>
          <a:srcRect l="8696" r="8696"/>
          <a:stretch>
            <a:fillRect/>
          </a:stretch>
        </p:blipFill>
        <p:spPr bwMode="auto">
          <a:xfrm>
            <a:off x="5410200" y="2057400"/>
            <a:ext cx="33528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06605A-B866-4964-957A-DF6677F6FDF4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Changes in Matter</a:t>
            </a:r>
          </a:p>
        </p:txBody>
      </p:sp>
      <p:pic>
        <p:nvPicPr>
          <p:cNvPr id="53252" name="Picture 7" descr="lighter - butane evapora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447800"/>
            <a:ext cx="244475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6019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chemeClr val="hlink"/>
                </a:solidFill>
              </a:rPr>
              <a:t>Physical Changes</a:t>
            </a:r>
            <a:r>
              <a:rPr lang="en-US" smtClean="0"/>
              <a:t> - changes in the properties of matter that do not effect its composition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Heating water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raises its temperature, but it is still water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Evaporating butane from a lighter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Dissolving sugar in water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even though the sugar seems to disappear, it can easily be separated back into sugar and water by evaporation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45E164-3AD0-4870-8F7A-3FA85AD37E66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6705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Changes in Matter</a:t>
            </a:r>
          </a:p>
        </p:txBody>
      </p:sp>
      <p:pic>
        <p:nvPicPr>
          <p:cNvPr id="54276" name="Picture 7" descr="lighter - butane bur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447800"/>
            <a:ext cx="256698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850" y="1524000"/>
            <a:ext cx="6096000" cy="46482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hlink"/>
                </a:solidFill>
              </a:rPr>
              <a:t>Chemical Changes</a:t>
            </a:r>
            <a:r>
              <a:rPr lang="en-US" sz="2800" smtClean="0"/>
              <a:t> involve a change in the properties of matter that change its composition</a:t>
            </a:r>
          </a:p>
          <a:p>
            <a:pPr lvl="1" eaLnBrk="1" hangingPunct="1"/>
            <a:r>
              <a:rPr lang="en-US" sz="2400" smtClean="0"/>
              <a:t>a Chemical Reaction</a:t>
            </a:r>
          </a:p>
          <a:p>
            <a:pPr lvl="1" eaLnBrk="1" hangingPunct="1"/>
            <a:r>
              <a:rPr lang="en-US" sz="2400" smtClean="0"/>
              <a:t>rusting is iron combining with oxygen to make iron(III) oxide</a:t>
            </a:r>
          </a:p>
          <a:p>
            <a:pPr lvl="1" eaLnBrk="1" hangingPunct="1"/>
            <a:r>
              <a:rPr lang="en-US" sz="2400" smtClean="0"/>
              <a:t>burning butane from a lighter changes it into carbon dioxide and water</a:t>
            </a:r>
          </a:p>
          <a:p>
            <a:pPr lvl="1" eaLnBrk="1" hangingPunct="1"/>
            <a:r>
              <a:rPr lang="en-US" sz="2400" smtClean="0"/>
              <a:t>silver combines with sulfur in the air to make tarnish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55EF55-C273-44FB-8B84-E4774C98DD72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9906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Phase Changes are</a:t>
            </a:r>
            <a:br>
              <a:rPr lang="en-US" smtClean="0"/>
            </a:br>
            <a:r>
              <a:rPr lang="en-US" smtClean="0"/>
              <a:t>Physical Changes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1938" y="1752600"/>
            <a:ext cx="8686800" cy="44196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Boiling = liquid to gas</a:t>
            </a:r>
          </a:p>
          <a:p>
            <a:pPr eaLnBrk="1" hangingPunct="1"/>
            <a:r>
              <a:rPr lang="en-US" smtClean="0"/>
              <a:t>Melting = solid to liquid</a:t>
            </a:r>
          </a:p>
          <a:p>
            <a:pPr eaLnBrk="1" hangingPunct="1"/>
            <a:r>
              <a:rPr lang="en-US" smtClean="0">
                <a:hlinkClick r:id="rId3"/>
              </a:rPr>
              <a:t>Subliming = solid to gas</a:t>
            </a:r>
            <a:endParaRPr lang="en-US" smtClean="0"/>
          </a:p>
          <a:p>
            <a:pPr eaLnBrk="1" hangingPunct="1"/>
            <a:r>
              <a:rPr lang="en-US" smtClean="0"/>
              <a:t>Condensing = gas to liquid</a:t>
            </a:r>
          </a:p>
          <a:p>
            <a:pPr eaLnBrk="1" hangingPunct="1"/>
            <a:r>
              <a:rPr lang="en-US" smtClean="0"/>
              <a:t>Freezing = liquid to solid</a:t>
            </a:r>
          </a:p>
          <a:p>
            <a:pPr eaLnBrk="1" hangingPunct="1"/>
            <a:r>
              <a:rPr lang="en-US" smtClean="0"/>
              <a:t>Deposition = gas to solid</a:t>
            </a:r>
          </a:p>
          <a:p>
            <a:pPr eaLnBrk="1" hangingPunct="1"/>
            <a:r>
              <a:rPr lang="en-US" sz="2400" smtClean="0"/>
              <a:t>state changes require heating or </a:t>
            </a:r>
          </a:p>
          <a:p>
            <a:pPr eaLnBrk="1" hangingPunct="1">
              <a:buFontTx/>
              <a:buNone/>
            </a:pPr>
            <a:r>
              <a:rPr lang="en-US" sz="2400" smtClean="0"/>
              <a:t>			cooling the substance</a:t>
            </a:r>
          </a:p>
        </p:txBody>
      </p:sp>
      <p:pic>
        <p:nvPicPr>
          <p:cNvPr id="55301" name="Picture 5" descr="boiling water"/>
          <p:cNvPicPr>
            <a:picLocks noChangeAspect="1" noChangeArrowheads="1"/>
          </p:cNvPicPr>
          <p:nvPr/>
        </p:nvPicPr>
        <p:blipFill>
          <a:blip r:embed="rId4" cstate="print"/>
          <a:srcRect l="22388" r="23880" b="11172"/>
          <a:stretch>
            <a:fillRect/>
          </a:stretch>
        </p:blipFill>
        <p:spPr bwMode="auto">
          <a:xfrm>
            <a:off x="5486400" y="1447800"/>
            <a:ext cx="3200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0FFF8A-87D2-4D66-AB07-1661B78BB52F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8588"/>
            <a:ext cx="77724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Separation of Mixtures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66788"/>
            <a:ext cx="7772400" cy="1676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Separate mixtures based on different physical properties of the components</a:t>
            </a:r>
          </a:p>
          <a:p>
            <a:pPr lvl="1" eaLnBrk="1" hangingPunct="1"/>
            <a:r>
              <a:rPr lang="en-US" smtClean="0"/>
              <a:t>Physical change</a:t>
            </a:r>
          </a:p>
        </p:txBody>
      </p:sp>
      <p:grpSp>
        <p:nvGrpSpPr>
          <p:cNvPr id="56325" name="Group 29"/>
          <p:cNvGrpSpPr>
            <a:grpSpLocks/>
          </p:cNvGrpSpPr>
          <p:nvPr/>
        </p:nvGrpSpPr>
        <p:grpSpPr bwMode="auto">
          <a:xfrm>
            <a:off x="990600" y="2514600"/>
            <a:ext cx="7239000" cy="3763963"/>
            <a:chOff x="624" y="1632"/>
            <a:chExt cx="4560" cy="2371"/>
          </a:xfrm>
        </p:grpSpPr>
        <p:sp>
          <p:nvSpPr>
            <p:cNvPr id="56326" name="Rectangle 5"/>
            <p:cNvSpPr>
              <a:spLocks noChangeArrowheads="1"/>
            </p:cNvSpPr>
            <p:nvPr/>
          </p:nvSpPr>
          <p:spPr bwMode="auto">
            <a:xfrm>
              <a:off x="3504" y="3408"/>
              <a:ext cx="168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Centrifugation &amp;</a:t>
              </a:r>
            </a:p>
            <a:p>
              <a:pPr algn="ctr">
                <a:spcBef>
                  <a:spcPct val="20000"/>
                </a:spcBef>
              </a:pPr>
              <a:r>
                <a:rPr lang="en-US"/>
                <a:t>Decanting</a:t>
              </a:r>
            </a:p>
          </p:txBody>
        </p:sp>
        <p:sp>
          <p:nvSpPr>
            <p:cNvPr id="56327" name="Rectangle 6"/>
            <p:cNvSpPr>
              <a:spLocks noChangeArrowheads="1"/>
            </p:cNvSpPr>
            <p:nvPr/>
          </p:nvSpPr>
          <p:spPr bwMode="auto">
            <a:xfrm>
              <a:off x="624" y="3408"/>
              <a:ext cx="288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Density</a:t>
              </a:r>
            </a:p>
          </p:txBody>
        </p:sp>
        <p:sp>
          <p:nvSpPr>
            <p:cNvPr id="56328" name="Rectangle 7"/>
            <p:cNvSpPr>
              <a:spLocks noChangeArrowheads="1"/>
            </p:cNvSpPr>
            <p:nvPr/>
          </p:nvSpPr>
          <p:spPr bwMode="auto">
            <a:xfrm>
              <a:off x="3504" y="3072"/>
              <a:ext cx="168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Evaporation</a:t>
              </a:r>
            </a:p>
          </p:txBody>
        </p:sp>
        <p:sp>
          <p:nvSpPr>
            <p:cNvPr id="56329" name="Rectangle 8"/>
            <p:cNvSpPr>
              <a:spLocks noChangeArrowheads="1"/>
            </p:cNvSpPr>
            <p:nvPr/>
          </p:nvSpPr>
          <p:spPr bwMode="auto">
            <a:xfrm>
              <a:off x="624" y="3072"/>
              <a:ext cx="288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Volatility</a:t>
              </a:r>
            </a:p>
          </p:txBody>
        </p:sp>
        <p:sp>
          <p:nvSpPr>
            <p:cNvPr id="56330" name="Rectangle 9"/>
            <p:cNvSpPr>
              <a:spLocks noChangeArrowheads="1"/>
            </p:cNvSpPr>
            <p:nvPr/>
          </p:nvSpPr>
          <p:spPr bwMode="auto">
            <a:xfrm>
              <a:off x="3504" y="273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>
                  <a:hlinkClick r:id="rId2"/>
                </a:rPr>
                <a:t>Chromatography</a:t>
              </a:r>
              <a:endParaRPr lang="en-US"/>
            </a:p>
          </p:txBody>
        </p:sp>
        <p:sp>
          <p:nvSpPr>
            <p:cNvPr id="56331" name="Rectangle 10"/>
            <p:cNvSpPr>
              <a:spLocks noChangeArrowheads="1"/>
            </p:cNvSpPr>
            <p:nvPr/>
          </p:nvSpPr>
          <p:spPr bwMode="auto">
            <a:xfrm>
              <a:off x="624" y="2736"/>
              <a:ext cx="28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Adherence to a Surface</a:t>
              </a:r>
            </a:p>
          </p:txBody>
        </p:sp>
        <p:sp>
          <p:nvSpPr>
            <p:cNvPr id="56332" name="Rectangle 11"/>
            <p:cNvSpPr>
              <a:spLocks noChangeArrowheads="1"/>
            </p:cNvSpPr>
            <p:nvPr/>
          </p:nvSpPr>
          <p:spPr bwMode="auto">
            <a:xfrm>
              <a:off x="3504" y="2400"/>
              <a:ext cx="168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Filtration</a:t>
              </a:r>
            </a:p>
          </p:txBody>
        </p:sp>
        <p:sp>
          <p:nvSpPr>
            <p:cNvPr id="56333" name="Rectangle 12"/>
            <p:cNvSpPr>
              <a:spLocks noChangeArrowheads="1"/>
            </p:cNvSpPr>
            <p:nvPr/>
          </p:nvSpPr>
          <p:spPr bwMode="auto">
            <a:xfrm>
              <a:off x="624" y="2400"/>
              <a:ext cx="2880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State of Matter (solid/liquid/gas)</a:t>
              </a:r>
            </a:p>
          </p:txBody>
        </p:sp>
        <p:sp>
          <p:nvSpPr>
            <p:cNvPr id="56334" name="Rectangle 13"/>
            <p:cNvSpPr>
              <a:spLocks noChangeArrowheads="1"/>
            </p:cNvSpPr>
            <p:nvPr/>
          </p:nvSpPr>
          <p:spPr bwMode="auto">
            <a:xfrm>
              <a:off x="3504" y="2016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Distillation</a:t>
              </a:r>
            </a:p>
          </p:txBody>
        </p:sp>
        <p:sp>
          <p:nvSpPr>
            <p:cNvPr id="56335" name="Rectangle 14"/>
            <p:cNvSpPr>
              <a:spLocks noChangeArrowheads="1"/>
            </p:cNvSpPr>
            <p:nvPr/>
          </p:nvSpPr>
          <p:spPr bwMode="auto">
            <a:xfrm>
              <a:off x="624" y="2016"/>
              <a:ext cx="28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/>
                <a:t>Boiling Point</a:t>
              </a:r>
            </a:p>
          </p:txBody>
        </p:sp>
        <p:sp>
          <p:nvSpPr>
            <p:cNvPr id="56336" name="Rectangle 15"/>
            <p:cNvSpPr>
              <a:spLocks noChangeArrowheads="1"/>
            </p:cNvSpPr>
            <p:nvPr/>
          </p:nvSpPr>
          <p:spPr bwMode="auto">
            <a:xfrm>
              <a:off x="3504" y="1632"/>
              <a:ext cx="1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b="1"/>
                <a:t>Technique</a:t>
              </a:r>
            </a:p>
          </p:txBody>
        </p:sp>
        <p:sp>
          <p:nvSpPr>
            <p:cNvPr id="56337" name="Rectangle 16"/>
            <p:cNvSpPr>
              <a:spLocks noChangeArrowheads="1"/>
            </p:cNvSpPr>
            <p:nvPr/>
          </p:nvSpPr>
          <p:spPr bwMode="auto">
            <a:xfrm>
              <a:off x="624" y="1632"/>
              <a:ext cx="28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b="1"/>
                <a:t>Different Physical Property</a:t>
              </a:r>
            </a:p>
          </p:txBody>
        </p:sp>
        <p:sp>
          <p:nvSpPr>
            <p:cNvPr id="56338" name="Line 17"/>
            <p:cNvSpPr>
              <a:spLocks noChangeShapeType="1"/>
            </p:cNvSpPr>
            <p:nvPr/>
          </p:nvSpPr>
          <p:spPr bwMode="auto">
            <a:xfrm>
              <a:off x="624" y="1632"/>
              <a:ext cx="45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39" name="Line 18"/>
            <p:cNvSpPr>
              <a:spLocks noChangeShapeType="1"/>
            </p:cNvSpPr>
            <p:nvPr/>
          </p:nvSpPr>
          <p:spPr bwMode="auto">
            <a:xfrm>
              <a:off x="624" y="2016"/>
              <a:ext cx="456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0" name="Line 19"/>
            <p:cNvSpPr>
              <a:spLocks noChangeShapeType="1"/>
            </p:cNvSpPr>
            <p:nvPr/>
          </p:nvSpPr>
          <p:spPr bwMode="auto">
            <a:xfrm>
              <a:off x="624" y="2352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1" name="Line 20"/>
            <p:cNvSpPr>
              <a:spLocks noChangeShapeType="1"/>
            </p:cNvSpPr>
            <p:nvPr/>
          </p:nvSpPr>
          <p:spPr bwMode="auto">
            <a:xfrm>
              <a:off x="624" y="2736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Line 21"/>
            <p:cNvSpPr>
              <a:spLocks noChangeShapeType="1"/>
            </p:cNvSpPr>
            <p:nvPr/>
          </p:nvSpPr>
          <p:spPr bwMode="auto">
            <a:xfrm>
              <a:off x="624" y="3072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3" name="Line 22"/>
            <p:cNvSpPr>
              <a:spLocks noChangeShapeType="1"/>
            </p:cNvSpPr>
            <p:nvPr/>
          </p:nvSpPr>
          <p:spPr bwMode="auto">
            <a:xfrm>
              <a:off x="624" y="3984"/>
              <a:ext cx="456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4" name="Line 23"/>
            <p:cNvSpPr>
              <a:spLocks noChangeShapeType="1"/>
            </p:cNvSpPr>
            <p:nvPr/>
          </p:nvSpPr>
          <p:spPr bwMode="auto">
            <a:xfrm>
              <a:off x="624" y="1632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5" name="Line 24"/>
            <p:cNvSpPr>
              <a:spLocks noChangeShapeType="1"/>
            </p:cNvSpPr>
            <p:nvPr/>
          </p:nvSpPr>
          <p:spPr bwMode="auto">
            <a:xfrm>
              <a:off x="3504" y="1632"/>
              <a:ext cx="0" cy="23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6" name="Line 25"/>
            <p:cNvSpPr>
              <a:spLocks noChangeShapeType="1"/>
            </p:cNvSpPr>
            <p:nvPr/>
          </p:nvSpPr>
          <p:spPr bwMode="auto">
            <a:xfrm>
              <a:off x="5184" y="1632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7" name="Line 26"/>
            <p:cNvSpPr>
              <a:spLocks noChangeShapeType="1"/>
            </p:cNvSpPr>
            <p:nvPr/>
          </p:nvSpPr>
          <p:spPr bwMode="auto">
            <a:xfrm>
              <a:off x="624" y="2016"/>
              <a:ext cx="0" cy="196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8" name="Line 27"/>
            <p:cNvSpPr>
              <a:spLocks noChangeShapeType="1"/>
            </p:cNvSpPr>
            <p:nvPr/>
          </p:nvSpPr>
          <p:spPr bwMode="auto">
            <a:xfrm>
              <a:off x="5184" y="1872"/>
              <a:ext cx="0" cy="2131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349" name="Line 28"/>
            <p:cNvSpPr>
              <a:spLocks noChangeShapeType="1"/>
            </p:cNvSpPr>
            <p:nvPr/>
          </p:nvSpPr>
          <p:spPr bwMode="auto">
            <a:xfrm>
              <a:off x="624" y="3408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FF9F5D-2D12-489C-9DEC-3EF7F0F3992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Distillation</a:t>
            </a:r>
          </a:p>
        </p:txBody>
      </p:sp>
      <p:pic>
        <p:nvPicPr>
          <p:cNvPr id="57348" name="Picture 5" descr="distill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066800"/>
            <a:ext cx="65532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BECE56-AEC2-4335-95F7-FBC76B080AB9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Filtration</a:t>
            </a:r>
          </a:p>
        </p:txBody>
      </p:sp>
      <p:pic>
        <p:nvPicPr>
          <p:cNvPr id="58372" name="Picture 5" descr="filter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066800"/>
            <a:ext cx="263366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1ECAC0-7626-4AE0-8273-53FEA15DAFF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Atoms and Molecules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876800" cy="41148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hlink"/>
                </a:solidFill>
              </a:rPr>
              <a:t>Atoms</a:t>
            </a:r>
            <a:r>
              <a:rPr lang="en-US" smtClean="0"/>
              <a:t> are the tiny particles that make up all matter.</a:t>
            </a:r>
          </a:p>
          <a:p>
            <a:pPr eaLnBrk="1" hangingPunct="1"/>
            <a:r>
              <a:rPr lang="en-US" smtClean="0"/>
              <a:t>In most substances, the atoms are joined together in units called </a:t>
            </a:r>
            <a:r>
              <a:rPr lang="en-US" b="1" smtClean="0">
                <a:solidFill>
                  <a:schemeClr val="hlink"/>
                </a:solidFill>
              </a:rPr>
              <a:t>molecules</a:t>
            </a:r>
          </a:p>
        </p:txBody>
      </p:sp>
      <p:pic>
        <p:nvPicPr>
          <p:cNvPr id="25605" name="Picture 8" descr="aluminum c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28600"/>
            <a:ext cx="32543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ethanol in bott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124200"/>
            <a:ext cx="25749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BD97C8-6123-4535-9098-F6F319652AD6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Law of Conservation of Mass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4800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Antoine Lavoisier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 smtClean="0"/>
              <a:t>“Matter is neither created nor destroyed in a chemical reaction”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total amount of matter present before a chemical reaction is always the same as the total amount after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total mass of all the reactants is equal to the total mass of all the products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pic>
        <p:nvPicPr>
          <p:cNvPr id="59397" name="Picture 5" descr="Lavoisi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905000"/>
            <a:ext cx="33655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781904-3C39-49CD-B6CB-5A944A6C434B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Conservation of Mass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05800" cy="3124200"/>
          </a:xfrm>
        </p:spPr>
        <p:txBody>
          <a:bodyPr/>
          <a:lstStyle/>
          <a:p>
            <a:pPr eaLnBrk="1" hangingPunct="1"/>
            <a:r>
              <a:rPr lang="en-US" sz="2400" smtClean="0"/>
              <a:t>Total amount of matter remains constant in a chemical reaction</a:t>
            </a:r>
          </a:p>
          <a:p>
            <a:pPr eaLnBrk="1" hangingPunct="1"/>
            <a:r>
              <a:rPr lang="en-US" sz="2400" smtClean="0"/>
              <a:t>58 grams of butane burns in 208 grams of oxygen to form 176 grams of carbon dioxide and 90 grams of water.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  </a:t>
            </a:r>
            <a:r>
              <a:rPr lang="en-US" sz="2800" smtClean="0">
                <a:solidFill>
                  <a:schemeClr val="hlink"/>
                </a:solidFill>
              </a:rPr>
              <a:t>butane   +   oxygen   </a:t>
            </a:r>
            <a:r>
              <a:rPr lang="en-US" sz="2800" smtClean="0">
                <a:solidFill>
                  <a:schemeClr val="hlink"/>
                </a:solidFill>
                <a:sym typeface="Symbol" pitchFamily="18" charset="2"/>
              </a:rPr>
              <a:t>  carbon dioxide  +  water</a:t>
            </a:r>
            <a:endParaRPr lang="en-US" sz="2800" smtClean="0">
              <a:solidFill>
                <a:schemeClr val="hlink"/>
              </a:solidFill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solidFill>
                  <a:schemeClr val="hlink"/>
                </a:solidFill>
              </a:rPr>
              <a:t>   58 grams + 208 grams </a:t>
            </a:r>
            <a:r>
              <a:rPr lang="en-US" sz="2800" smtClean="0">
                <a:solidFill>
                  <a:schemeClr val="hlink"/>
                </a:solidFill>
                <a:sym typeface="Symbol" pitchFamily="18" charset="2"/>
              </a:rPr>
              <a:t></a:t>
            </a:r>
            <a:r>
              <a:rPr lang="en-US" sz="2800" smtClean="0">
                <a:solidFill>
                  <a:schemeClr val="hlink"/>
                </a:solidFill>
              </a:rPr>
              <a:t>   176 grams     +   90 grams</a:t>
            </a:r>
          </a:p>
          <a:p>
            <a:pPr eaLnBrk="1" hangingPunct="1">
              <a:buFontTx/>
              <a:buNone/>
            </a:pPr>
            <a:r>
              <a:rPr lang="en-US" smtClean="0">
                <a:solidFill>
                  <a:schemeClr val="hlink"/>
                </a:solidFill>
              </a:rPr>
              <a:t>		266 grams          =         266 grams</a:t>
            </a:r>
          </a:p>
        </p:txBody>
      </p:sp>
      <p:pic>
        <p:nvPicPr>
          <p:cNvPr id="60421" name="Picture 6" descr="lighter - butane burn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267200"/>
            <a:ext cx="15303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676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6600" dirty="0" smtClean="0">
                <a:solidFill>
                  <a:schemeClr val="tx2">
                    <a:satMod val="130000"/>
                  </a:schemeClr>
                </a:solidFill>
              </a:rPr>
              <a:t>Density</a:t>
            </a: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4572000" y="4648200"/>
            <a:ext cx="4038600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http://www.youtube.com/watch?v=5QWXLZ91DUM&amp;feature=related</a:t>
            </a:r>
          </a:p>
        </p:txBody>
      </p:sp>
      <p:pic>
        <p:nvPicPr>
          <p:cNvPr id="6144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276600"/>
            <a:ext cx="341947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990600"/>
          </a:xfrm>
        </p:spPr>
        <p:txBody>
          <a:bodyPr lIns="90488" tIns="44450" rIns="90488" bIns="44450"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Mass &amp; Volume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14400"/>
            <a:ext cx="7772400" cy="5334000"/>
          </a:xfrm>
        </p:spPr>
        <p:txBody>
          <a:bodyPr lIns="90488" tIns="44450" rIns="90488" bIns="44450"/>
          <a:lstStyle/>
          <a:p>
            <a:r>
              <a:rPr lang="en-US" smtClean="0"/>
              <a:t>two main characteristics of matter</a:t>
            </a:r>
          </a:p>
          <a:p>
            <a:r>
              <a:rPr lang="en-US" smtClean="0"/>
              <a:t>cannot be used to identify what </a:t>
            </a:r>
            <a:r>
              <a:rPr lang="en-US" i="1" smtClean="0"/>
              <a:t>type</a:t>
            </a:r>
            <a:r>
              <a:rPr lang="en-US" smtClean="0"/>
              <a:t> of matter something is</a:t>
            </a:r>
          </a:p>
          <a:p>
            <a:pPr lvl="1"/>
            <a:r>
              <a:rPr lang="en-US" smtClean="0"/>
              <a:t>if you are given a large glass containing 100 g of a clear, colorless liquid and a small glass containing 25 g of a clear, colorless liquid - are both liquids the same stuff?</a:t>
            </a:r>
          </a:p>
          <a:p>
            <a:r>
              <a:rPr lang="en-US" smtClean="0"/>
              <a:t>even though mass and volume are individual properties - for a given type of matter they are related to each other!</a:t>
            </a:r>
          </a:p>
        </p:txBody>
      </p:sp>
      <p:sp>
        <p:nvSpPr>
          <p:cNvPr id="6246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24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FB0ABD-D88D-4180-A6C1-F584C0897DEA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Mass vs Volume of </a:t>
            </a:r>
            <a:r>
              <a:rPr lang="en-US" smtClean="0">
                <a:solidFill>
                  <a:schemeClr val="tx2">
                    <a:satMod val="130000"/>
                  </a:schemeClr>
                </a:solidFill>
                <a:hlinkClick r:id="rId3"/>
              </a:rPr>
              <a:t>Brass</a:t>
            </a:r>
            <a:endParaRPr lang="en-US" smtClean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098" name="Object 3">
            <a:hlinkClick r:id="" action="ppaction://ole?verb=0"/>
          </p:cNvPr>
          <p:cNvGraphicFramePr>
            <a:graphicFrameLocks/>
          </p:cNvGraphicFramePr>
          <p:nvPr>
            <p:ph type="tbl" idx="1"/>
          </p:nvPr>
        </p:nvGraphicFramePr>
        <p:xfrm>
          <a:off x="1371600" y="1520825"/>
          <a:ext cx="6629400" cy="4833938"/>
        </p:xfrm>
        <a:graphic>
          <a:graphicData uri="http://schemas.openxmlformats.org/presentationml/2006/ole">
            <p:oleObj spid="_x0000_s4098" name="Document" r:id="rId4" imgW="7772400" imgH="5667120" progId="Word.Document.8">
              <p:embed/>
            </p:oleObj>
          </a:graphicData>
        </a:graphic>
      </p:graphicFrame>
      <p:sp>
        <p:nvSpPr>
          <p:cNvPr id="410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41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DD49B5-B3A7-46D1-9A67-0F24BF63F438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  <p:transition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034C4E-59CE-4311-BC7E-304B17CF8F36}" type="slidenum">
              <a:rPr lang="en-US" smtClean="0"/>
              <a:pPr/>
              <a:t>45</a:t>
            </a:fld>
            <a:endParaRPr lang="en-US" smtClean="0"/>
          </a:p>
        </p:txBody>
      </p:sp>
      <p:grpSp>
        <p:nvGrpSpPr>
          <p:cNvPr id="63492" name="Group 2"/>
          <p:cNvGrpSpPr>
            <a:grpSpLocks/>
          </p:cNvGrpSpPr>
          <p:nvPr/>
        </p:nvGrpSpPr>
        <p:grpSpPr bwMode="auto">
          <a:xfrm>
            <a:off x="304800" y="609600"/>
            <a:ext cx="8345488" cy="5578475"/>
            <a:chOff x="225" y="591"/>
            <a:chExt cx="5257" cy="3514"/>
          </a:xfrm>
        </p:grpSpPr>
        <p:sp>
          <p:nvSpPr>
            <p:cNvPr id="63493" name="Rectangle 3"/>
            <p:cNvSpPr>
              <a:spLocks noChangeArrowheads="1"/>
            </p:cNvSpPr>
            <p:nvPr/>
          </p:nvSpPr>
          <p:spPr bwMode="auto">
            <a:xfrm>
              <a:off x="614" y="992"/>
              <a:ext cx="4790" cy="2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4" name="Line 4"/>
            <p:cNvSpPr>
              <a:spLocks noChangeShapeType="1"/>
            </p:cNvSpPr>
            <p:nvPr/>
          </p:nvSpPr>
          <p:spPr bwMode="auto">
            <a:xfrm>
              <a:off x="614" y="3574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5" name="Line 5"/>
            <p:cNvSpPr>
              <a:spLocks noChangeShapeType="1"/>
            </p:cNvSpPr>
            <p:nvPr/>
          </p:nvSpPr>
          <p:spPr bwMode="auto">
            <a:xfrm>
              <a:off x="614" y="3230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6" name="Line 6"/>
            <p:cNvSpPr>
              <a:spLocks noChangeShapeType="1"/>
            </p:cNvSpPr>
            <p:nvPr/>
          </p:nvSpPr>
          <p:spPr bwMode="auto">
            <a:xfrm>
              <a:off x="614" y="2886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7" name="Line 7"/>
            <p:cNvSpPr>
              <a:spLocks noChangeShapeType="1"/>
            </p:cNvSpPr>
            <p:nvPr/>
          </p:nvSpPr>
          <p:spPr bwMode="auto">
            <a:xfrm>
              <a:off x="614" y="2542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8" name="Line 8"/>
            <p:cNvSpPr>
              <a:spLocks noChangeShapeType="1"/>
            </p:cNvSpPr>
            <p:nvPr/>
          </p:nvSpPr>
          <p:spPr bwMode="auto">
            <a:xfrm>
              <a:off x="614" y="2195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499" name="Line 9"/>
            <p:cNvSpPr>
              <a:spLocks noChangeShapeType="1"/>
            </p:cNvSpPr>
            <p:nvPr/>
          </p:nvSpPr>
          <p:spPr bwMode="auto">
            <a:xfrm>
              <a:off x="614" y="1851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0" name="Line 10"/>
            <p:cNvSpPr>
              <a:spLocks noChangeShapeType="1"/>
            </p:cNvSpPr>
            <p:nvPr/>
          </p:nvSpPr>
          <p:spPr bwMode="auto">
            <a:xfrm>
              <a:off x="614" y="1507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1" name="Line 11"/>
            <p:cNvSpPr>
              <a:spLocks noChangeShapeType="1"/>
            </p:cNvSpPr>
            <p:nvPr/>
          </p:nvSpPr>
          <p:spPr bwMode="auto">
            <a:xfrm>
              <a:off x="614" y="1164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2" name="Line 12"/>
            <p:cNvSpPr>
              <a:spLocks noChangeShapeType="1"/>
            </p:cNvSpPr>
            <p:nvPr/>
          </p:nvSpPr>
          <p:spPr bwMode="auto">
            <a:xfrm>
              <a:off x="614" y="3402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3" name="Line 13"/>
            <p:cNvSpPr>
              <a:spLocks noChangeShapeType="1"/>
            </p:cNvSpPr>
            <p:nvPr/>
          </p:nvSpPr>
          <p:spPr bwMode="auto">
            <a:xfrm>
              <a:off x="614" y="3058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4" name="Line 14"/>
            <p:cNvSpPr>
              <a:spLocks noChangeShapeType="1"/>
            </p:cNvSpPr>
            <p:nvPr/>
          </p:nvSpPr>
          <p:spPr bwMode="auto">
            <a:xfrm>
              <a:off x="614" y="2714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5" name="Line 15"/>
            <p:cNvSpPr>
              <a:spLocks noChangeShapeType="1"/>
            </p:cNvSpPr>
            <p:nvPr/>
          </p:nvSpPr>
          <p:spPr bwMode="auto">
            <a:xfrm>
              <a:off x="614" y="2370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6" name="Line 16"/>
            <p:cNvSpPr>
              <a:spLocks noChangeShapeType="1"/>
            </p:cNvSpPr>
            <p:nvPr/>
          </p:nvSpPr>
          <p:spPr bwMode="auto">
            <a:xfrm>
              <a:off x="614" y="2023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7" name="Line 17"/>
            <p:cNvSpPr>
              <a:spLocks noChangeShapeType="1"/>
            </p:cNvSpPr>
            <p:nvPr/>
          </p:nvSpPr>
          <p:spPr bwMode="auto">
            <a:xfrm>
              <a:off x="614" y="1679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8" name="Line 18"/>
            <p:cNvSpPr>
              <a:spLocks noChangeShapeType="1"/>
            </p:cNvSpPr>
            <p:nvPr/>
          </p:nvSpPr>
          <p:spPr bwMode="auto">
            <a:xfrm>
              <a:off x="614" y="1335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09" name="Line 19"/>
            <p:cNvSpPr>
              <a:spLocks noChangeShapeType="1"/>
            </p:cNvSpPr>
            <p:nvPr/>
          </p:nvSpPr>
          <p:spPr bwMode="auto">
            <a:xfrm>
              <a:off x="614" y="992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0" name="Line 20"/>
            <p:cNvSpPr>
              <a:spLocks noChangeShapeType="1"/>
            </p:cNvSpPr>
            <p:nvPr/>
          </p:nvSpPr>
          <p:spPr bwMode="auto">
            <a:xfrm>
              <a:off x="881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1" name="Line 21"/>
            <p:cNvSpPr>
              <a:spLocks noChangeShapeType="1"/>
            </p:cNvSpPr>
            <p:nvPr/>
          </p:nvSpPr>
          <p:spPr bwMode="auto">
            <a:xfrm>
              <a:off x="1412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2" name="Line 22"/>
            <p:cNvSpPr>
              <a:spLocks noChangeShapeType="1"/>
            </p:cNvSpPr>
            <p:nvPr/>
          </p:nvSpPr>
          <p:spPr bwMode="auto">
            <a:xfrm>
              <a:off x="1943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3" name="Line 23"/>
            <p:cNvSpPr>
              <a:spLocks noChangeShapeType="1"/>
            </p:cNvSpPr>
            <p:nvPr/>
          </p:nvSpPr>
          <p:spPr bwMode="auto">
            <a:xfrm>
              <a:off x="2478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4" name="Line 24"/>
            <p:cNvSpPr>
              <a:spLocks noChangeShapeType="1"/>
            </p:cNvSpPr>
            <p:nvPr/>
          </p:nvSpPr>
          <p:spPr bwMode="auto">
            <a:xfrm>
              <a:off x="3009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5" name="Line 25"/>
            <p:cNvSpPr>
              <a:spLocks noChangeShapeType="1"/>
            </p:cNvSpPr>
            <p:nvPr/>
          </p:nvSpPr>
          <p:spPr bwMode="auto">
            <a:xfrm>
              <a:off x="3540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6" name="Line 26"/>
            <p:cNvSpPr>
              <a:spLocks noChangeShapeType="1"/>
            </p:cNvSpPr>
            <p:nvPr/>
          </p:nvSpPr>
          <p:spPr bwMode="auto">
            <a:xfrm>
              <a:off x="4075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7" name="Line 27"/>
            <p:cNvSpPr>
              <a:spLocks noChangeShapeType="1"/>
            </p:cNvSpPr>
            <p:nvPr/>
          </p:nvSpPr>
          <p:spPr bwMode="auto">
            <a:xfrm>
              <a:off x="4606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8" name="Line 28"/>
            <p:cNvSpPr>
              <a:spLocks noChangeShapeType="1"/>
            </p:cNvSpPr>
            <p:nvPr/>
          </p:nvSpPr>
          <p:spPr bwMode="auto">
            <a:xfrm>
              <a:off x="5137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19" name="Line 29"/>
            <p:cNvSpPr>
              <a:spLocks noChangeShapeType="1"/>
            </p:cNvSpPr>
            <p:nvPr/>
          </p:nvSpPr>
          <p:spPr bwMode="auto">
            <a:xfrm>
              <a:off x="1145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0" name="Line 30"/>
            <p:cNvSpPr>
              <a:spLocks noChangeShapeType="1"/>
            </p:cNvSpPr>
            <p:nvPr/>
          </p:nvSpPr>
          <p:spPr bwMode="auto">
            <a:xfrm>
              <a:off x="1679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1" name="Line 31"/>
            <p:cNvSpPr>
              <a:spLocks noChangeShapeType="1"/>
            </p:cNvSpPr>
            <p:nvPr/>
          </p:nvSpPr>
          <p:spPr bwMode="auto">
            <a:xfrm>
              <a:off x="2211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2" name="Line 32"/>
            <p:cNvSpPr>
              <a:spLocks noChangeShapeType="1"/>
            </p:cNvSpPr>
            <p:nvPr/>
          </p:nvSpPr>
          <p:spPr bwMode="auto">
            <a:xfrm>
              <a:off x="2742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3" name="Line 33"/>
            <p:cNvSpPr>
              <a:spLocks noChangeShapeType="1"/>
            </p:cNvSpPr>
            <p:nvPr/>
          </p:nvSpPr>
          <p:spPr bwMode="auto">
            <a:xfrm>
              <a:off x="3276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4" name="Line 34"/>
            <p:cNvSpPr>
              <a:spLocks noChangeShapeType="1"/>
            </p:cNvSpPr>
            <p:nvPr/>
          </p:nvSpPr>
          <p:spPr bwMode="auto">
            <a:xfrm>
              <a:off x="3807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5" name="Line 35"/>
            <p:cNvSpPr>
              <a:spLocks noChangeShapeType="1"/>
            </p:cNvSpPr>
            <p:nvPr/>
          </p:nvSpPr>
          <p:spPr bwMode="auto">
            <a:xfrm>
              <a:off x="4339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6" name="Line 36"/>
            <p:cNvSpPr>
              <a:spLocks noChangeShapeType="1"/>
            </p:cNvSpPr>
            <p:nvPr/>
          </p:nvSpPr>
          <p:spPr bwMode="auto">
            <a:xfrm>
              <a:off x="4873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7" name="Line 37"/>
            <p:cNvSpPr>
              <a:spLocks noChangeShapeType="1"/>
            </p:cNvSpPr>
            <p:nvPr/>
          </p:nvSpPr>
          <p:spPr bwMode="auto">
            <a:xfrm>
              <a:off x="5404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8" name="Rectangle 38"/>
            <p:cNvSpPr>
              <a:spLocks noChangeArrowheads="1"/>
            </p:cNvSpPr>
            <p:nvPr/>
          </p:nvSpPr>
          <p:spPr bwMode="auto">
            <a:xfrm>
              <a:off x="614" y="992"/>
              <a:ext cx="4790" cy="275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29" name="Line 39"/>
            <p:cNvSpPr>
              <a:spLocks noChangeShapeType="1"/>
            </p:cNvSpPr>
            <p:nvPr/>
          </p:nvSpPr>
          <p:spPr bwMode="auto">
            <a:xfrm>
              <a:off x="614" y="992"/>
              <a:ext cx="1" cy="275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0" name="Line 40"/>
            <p:cNvSpPr>
              <a:spLocks noChangeShapeType="1"/>
            </p:cNvSpPr>
            <p:nvPr/>
          </p:nvSpPr>
          <p:spPr bwMode="auto">
            <a:xfrm>
              <a:off x="590" y="3745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1" name="Line 41"/>
            <p:cNvSpPr>
              <a:spLocks noChangeShapeType="1"/>
            </p:cNvSpPr>
            <p:nvPr/>
          </p:nvSpPr>
          <p:spPr bwMode="auto">
            <a:xfrm>
              <a:off x="590" y="3402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2" name="Line 42"/>
            <p:cNvSpPr>
              <a:spLocks noChangeShapeType="1"/>
            </p:cNvSpPr>
            <p:nvPr/>
          </p:nvSpPr>
          <p:spPr bwMode="auto">
            <a:xfrm>
              <a:off x="590" y="3058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3" name="Line 43"/>
            <p:cNvSpPr>
              <a:spLocks noChangeShapeType="1"/>
            </p:cNvSpPr>
            <p:nvPr/>
          </p:nvSpPr>
          <p:spPr bwMode="auto">
            <a:xfrm>
              <a:off x="590" y="2714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4" name="Line 44"/>
            <p:cNvSpPr>
              <a:spLocks noChangeShapeType="1"/>
            </p:cNvSpPr>
            <p:nvPr/>
          </p:nvSpPr>
          <p:spPr bwMode="auto">
            <a:xfrm>
              <a:off x="590" y="2370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5" name="Line 45"/>
            <p:cNvSpPr>
              <a:spLocks noChangeShapeType="1"/>
            </p:cNvSpPr>
            <p:nvPr/>
          </p:nvSpPr>
          <p:spPr bwMode="auto">
            <a:xfrm>
              <a:off x="590" y="2023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6" name="Line 46"/>
            <p:cNvSpPr>
              <a:spLocks noChangeShapeType="1"/>
            </p:cNvSpPr>
            <p:nvPr/>
          </p:nvSpPr>
          <p:spPr bwMode="auto">
            <a:xfrm>
              <a:off x="590" y="1679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7" name="Line 47"/>
            <p:cNvSpPr>
              <a:spLocks noChangeShapeType="1"/>
            </p:cNvSpPr>
            <p:nvPr/>
          </p:nvSpPr>
          <p:spPr bwMode="auto">
            <a:xfrm>
              <a:off x="590" y="1335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8" name="Line 48"/>
            <p:cNvSpPr>
              <a:spLocks noChangeShapeType="1"/>
            </p:cNvSpPr>
            <p:nvPr/>
          </p:nvSpPr>
          <p:spPr bwMode="auto">
            <a:xfrm>
              <a:off x="590" y="992"/>
              <a:ext cx="24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39" name="Line 49"/>
            <p:cNvSpPr>
              <a:spLocks noChangeShapeType="1"/>
            </p:cNvSpPr>
            <p:nvPr/>
          </p:nvSpPr>
          <p:spPr bwMode="auto">
            <a:xfrm>
              <a:off x="614" y="3745"/>
              <a:ext cx="4790" cy="1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0" name="Line 50"/>
            <p:cNvSpPr>
              <a:spLocks noChangeShapeType="1"/>
            </p:cNvSpPr>
            <p:nvPr/>
          </p:nvSpPr>
          <p:spPr bwMode="auto">
            <a:xfrm flipV="1">
              <a:off x="614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1" name="Line 51"/>
            <p:cNvSpPr>
              <a:spLocks noChangeShapeType="1"/>
            </p:cNvSpPr>
            <p:nvPr/>
          </p:nvSpPr>
          <p:spPr bwMode="auto">
            <a:xfrm flipV="1">
              <a:off x="1145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2" name="Line 52"/>
            <p:cNvSpPr>
              <a:spLocks noChangeShapeType="1"/>
            </p:cNvSpPr>
            <p:nvPr/>
          </p:nvSpPr>
          <p:spPr bwMode="auto">
            <a:xfrm flipV="1">
              <a:off x="1679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3" name="Line 53"/>
            <p:cNvSpPr>
              <a:spLocks noChangeShapeType="1"/>
            </p:cNvSpPr>
            <p:nvPr/>
          </p:nvSpPr>
          <p:spPr bwMode="auto">
            <a:xfrm flipV="1">
              <a:off x="2211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4" name="Line 54"/>
            <p:cNvSpPr>
              <a:spLocks noChangeShapeType="1"/>
            </p:cNvSpPr>
            <p:nvPr/>
          </p:nvSpPr>
          <p:spPr bwMode="auto">
            <a:xfrm flipV="1">
              <a:off x="2742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5" name="Line 55"/>
            <p:cNvSpPr>
              <a:spLocks noChangeShapeType="1"/>
            </p:cNvSpPr>
            <p:nvPr/>
          </p:nvSpPr>
          <p:spPr bwMode="auto">
            <a:xfrm flipV="1">
              <a:off x="3276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6" name="Line 56"/>
            <p:cNvSpPr>
              <a:spLocks noChangeShapeType="1"/>
            </p:cNvSpPr>
            <p:nvPr/>
          </p:nvSpPr>
          <p:spPr bwMode="auto">
            <a:xfrm flipV="1">
              <a:off x="3807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7" name="Line 57"/>
            <p:cNvSpPr>
              <a:spLocks noChangeShapeType="1"/>
            </p:cNvSpPr>
            <p:nvPr/>
          </p:nvSpPr>
          <p:spPr bwMode="auto">
            <a:xfrm flipV="1">
              <a:off x="4339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8" name="Line 58"/>
            <p:cNvSpPr>
              <a:spLocks noChangeShapeType="1"/>
            </p:cNvSpPr>
            <p:nvPr/>
          </p:nvSpPr>
          <p:spPr bwMode="auto">
            <a:xfrm flipV="1">
              <a:off x="4873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49" name="Line 59"/>
            <p:cNvSpPr>
              <a:spLocks noChangeShapeType="1"/>
            </p:cNvSpPr>
            <p:nvPr/>
          </p:nvSpPr>
          <p:spPr bwMode="auto">
            <a:xfrm flipV="1">
              <a:off x="5404" y="3745"/>
              <a:ext cx="1" cy="23"/>
            </a:xfrm>
            <a:prstGeom prst="line">
              <a:avLst/>
            </a:prstGeom>
            <a:noFill/>
            <a:ln w="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0" name="Freeform 60"/>
            <p:cNvSpPr>
              <a:spLocks/>
            </p:cNvSpPr>
            <p:nvPr/>
          </p:nvSpPr>
          <p:spPr bwMode="auto">
            <a:xfrm>
              <a:off x="1233" y="3382"/>
              <a:ext cx="41" cy="39"/>
            </a:xfrm>
            <a:custGeom>
              <a:avLst/>
              <a:gdLst>
                <a:gd name="T0" fmla="*/ 21 w 41"/>
                <a:gd name="T1" fmla="*/ 0 h 39"/>
                <a:gd name="T2" fmla="*/ 41 w 41"/>
                <a:gd name="T3" fmla="*/ 20 h 39"/>
                <a:gd name="T4" fmla="*/ 21 w 41"/>
                <a:gd name="T5" fmla="*/ 39 h 39"/>
                <a:gd name="T6" fmla="*/ 0 w 41"/>
                <a:gd name="T7" fmla="*/ 20 h 39"/>
                <a:gd name="T8" fmla="*/ 21 w 41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39"/>
                <a:gd name="T17" fmla="*/ 41 w 41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39">
                  <a:moveTo>
                    <a:pt x="21" y="0"/>
                  </a:moveTo>
                  <a:lnTo>
                    <a:pt x="41" y="20"/>
                  </a:lnTo>
                  <a:lnTo>
                    <a:pt x="21" y="39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1" name="Freeform 61"/>
            <p:cNvSpPr>
              <a:spLocks/>
            </p:cNvSpPr>
            <p:nvPr/>
          </p:nvSpPr>
          <p:spPr bwMode="auto">
            <a:xfrm>
              <a:off x="1606" y="3176"/>
              <a:ext cx="41" cy="40"/>
            </a:xfrm>
            <a:custGeom>
              <a:avLst/>
              <a:gdLst>
                <a:gd name="T0" fmla="*/ 20 w 41"/>
                <a:gd name="T1" fmla="*/ 0 h 40"/>
                <a:gd name="T2" fmla="*/ 41 w 41"/>
                <a:gd name="T3" fmla="*/ 20 h 40"/>
                <a:gd name="T4" fmla="*/ 20 w 41"/>
                <a:gd name="T5" fmla="*/ 40 h 40"/>
                <a:gd name="T6" fmla="*/ 0 w 41"/>
                <a:gd name="T7" fmla="*/ 20 h 40"/>
                <a:gd name="T8" fmla="*/ 20 w 41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0"/>
                <a:gd name="T17" fmla="*/ 41 w 4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0">
                  <a:moveTo>
                    <a:pt x="20" y="0"/>
                  </a:moveTo>
                  <a:lnTo>
                    <a:pt x="41" y="20"/>
                  </a:lnTo>
                  <a:lnTo>
                    <a:pt x="20" y="40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2" name="Freeform 62"/>
            <p:cNvSpPr>
              <a:spLocks/>
            </p:cNvSpPr>
            <p:nvPr/>
          </p:nvSpPr>
          <p:spPr bwMode="auto">
            <a:xfrm>
              <a:off x="1870" y="3038"/>
              <a:ext cx="41" cy="39"/>
            </a:xfrm>
            <a:custGeom>
              <a:avLst/>
              <a:gdLst>
                <a:gd name="T0" fmla="*/ 21 w 41"/>
                <a:gd name="T1" fmla="*/ 0 h 39"/>
                <a:gd name="T2" fmla="*/ 41 w 41"/>
                <a:gd name="T3" fmla="*/ 20 h 39"/>
                <a:gd name="T4" fmla="*/ 21 w 41"/>
                <a:gd name="T5" fmla="*/ 39 h 39"/>
                <a:gd name="T6" fmla="*/ 0 w 41"/>
                <a:gd name="T7" fmla="*/ 20 h 39"/>
                <a:gd name="T8" fmla="*/ 21 w 41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39"/>
                <a:gd name="T17" fmla="*/ 41 w 41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39">
                  <a:moveTo>
                    <a:pt x="21" y="0"/>
                  </a:moveTo>
                  <a:lnTo>
                    <a:pt x="41" y="20"/>
                  </a:lnTo>
                  <a:lnTo>
                    <a:pt x="21" y="39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3" name="Freeform 63"/>
            <p:cNvSpPr>
              <a:spLocks/>
            </p:cNvSpPr>
            <p:nvPr/>
          </p:nvSpPr>
          <p:spPr bwMode="auto">
            <a:xfrm>
              <a:off x="2190" y="2866"/>
              <a:ext cx="41" cy="39"/>
            </a:xfrm>
            <a:custGeom>
              <a:avLst/>
              <a:gdLst>
                <a:gd name="T0" fmla="*/ 21 w 41"/>
                <a:gd name="T1" fmla="*/ 0 h 39"/>
                <a:gd name="T2" fmla="*/ 41 w 41"/>
                <a:gd name="T3" fmla="*/ 20 h 39"/>
                <a:gd name="T4" fmla="*/ 21 w 41"/>
                <a:gd name="T5" fmla="*/ 39 h 39"/>
                <a:gd name="T6" fmla="*/ 0 w 41"/>
                <a:gd name="T7" fmla="*/ 20 h 39"/>
                <a:gd name="T8" fmla="*/ 21 w 41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39"/>
                <a:gd name="T17" fmla="*/ 41 w 41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39">
                  <a:moveTo>
                    <a:pt x="21" y="0"/>
                  </a:moveTo>
                  <a:lnTo>
                    <a:pt x="41" y="20"/>
                  </a:lnTo>
                  <a:lnTo>
                    <a:pt x="21" y="39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4" name="Freeform 64"/>
            <p:cNvSpPr>
              <a:spLocks/>
            </p:cNvSpPr>
            <p:nvPr/>
          </p:nvSpPr>
          <p:spPr bwMode="auto">
            <a:xfrm>
              <a:off x="3761" y="2003"/>
              <a:ext cx="41" cy="40"/>
            </a:xfrm>
            <a:custGeom>
              <a:avLst/>
              <a:gdLst>
                <a:gd name="T0" fmla="*/ 20 w 41"/>
                <a:gd name="T1" fmla="*/ 0 h 40"/>
                <a:gd name="T2" fmla="*/ 41 w 41"/>
                <a:gd name="T3" fmla="*/ 20 h 40"/>
                <a:gd name="T4" fmla="*/ 20 w 41"/>
                <a:gd name="T5" fmla="*/ 40 h 40"/>
                <a:gd name="T6" fmla="*/ 0 w 41"/>
                <a:gd name="T7" fmla="*/ 20 h 40"/>
                <a:gd name="T8" fmla="*/ 20 w 41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40"/>
                <a:gd name="T17" fmla="*/ 41 w 41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40">
                  <a:moveTo>
                    <a:pt x="20" y="0"/>
                  </a:moveTo>
                  <a:lnTo>
                    <a:pt x="41" y="20"/>
                  </a:lnTo>
                  <a:lnTo>
                    <a:pt x="20" y="40"/>
                  </a:lnTo>
                  <a:lnTo>
                    <a:pt x="0" y="2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5" name="Freeform 65"/>
            <p:cNvSpPr>
              <a:spLocks/>
            </p:cNvSpPr>
            <p:nvPr/>
          </p:nvSpPr>
          <p:spPr bwMode="auto">
            <a:xfrm>
              <a:off x="5357" y="1144"/>
              <a:ext cx="42" cy="39"/>
            </a:xfrm>
            <a:custGeom>
              <a:avLst/>
              <a:gdLst>
                <a:gd name="T0" fmla="*/ 21 w 42"/>
                <a:gd name="T1" fmla="*/ 0 h 39"/>
                <a:gd name="T2" fmla="*/ 42 w 42"/>
                <a:gd name="T3" fmla="*/ 20 h 39"/>
                <a:gd name="T4" fmla="*/ 21 w 42"/>
                <a:gd name="T5" fmla="*/ 39 h 39"/>
                <a:gd name="T6" fmla="*/ 0 w 42"/>
                <a:gd name="T7" fmla="*/ 20 h 39"/>
                <a:gd name="T8" fmla="*/ 21 w 42"/>
                <a:gd name="T9" fmla="*/ 0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39"/>
                <a:gd name="T17" fmla="*/ 42 w 42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39">
                  <a:moveTo>
                    <a:pt x="21" y="0"/>
                  </a:moveTo>
                  <a:lnTo>
                    <a:pt x="42" y="20"/>
                  </a:lnTo>
                  <a:lnTo>
                    <a:pt x="21" y="39"/>
                  </a:lnTo>
                  <a:lnTo>
                    <a:pt x="0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6" name="Line 66"/>
            <p:cNvSpPr>
              <a:spLocks noChangeShapeType="1"/>
            </p:cNvSpPr>
            <p:nvPr/>
          </p:nvSpPr>
          <p:spPr bwMode="auto">
            <a:xfrm flipV="1">
              <a:off x="1254" y="1164"/>
              <a:ext cx="4124" cy="223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557" name="Rectangle 67"/>
            <p:cNvSpPr>
              <a:spLocks noChangeArrowheads="1"/>
            </p:cNvSpPr>
            <p:nvPr/>
          </p:nvSpPr>
          <p:spPr bwMode="auto">
            <a:xfrm>
              <a:off x="2114" y="591"/>
              <a:ext cx="1544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latin typeface="Arial" charset="0"/>
                </a:rPr>
                <a:t>Volume vs Mass of Brass</a:t>
              </a:r>
              <a:endParaRPr lang="en-US"/>
            </a:p>
          </p:txBody>
        </p:sp>
        <p:sp>
          <p:nvSpPr>
            <p:cNvPr id="63558" name="Rectangle 68"/>
            <p:cNvSpPr>
              <a:spLocks noChangeArrowheads="1"/>
            </p:cNvSpPr>
            <p:nvPr/>
          </p:nvSpPr>
          <p:spPr bwMode="auto">
            <a:xfrm>
              <a:off x="4169" y="642"/>
              <a:ext cx="78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latin typeface="Arial" charset="0"/>
                </a:rPr>
                <a:t>y = 8.38x</a:t>
              </a:r>
              <a:endParaRPr lang="en-US"/>
            </a:p>
          </p:txBody>
        </p:sp>
        <p:sp>
          <p:nvSpPr>
            <p:cNvPr id="63559" name="Rectangle 69"/>
            <p:cNvSpPr>
              <a:spLocks noChangeArrowheads="1"/>
            </p:cNvSpPr>
            <p:nvPr/>
          </p:nvSpPr>
          <p:spPr bwMode="auto">
            <a:xfrm>
              <a:off x="511" y="3700"/>
              <a:ext cx="4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0</a:t>
              </a:r>
              <a:endParaRPr lang="en-US"/>
            </a:p>
          </p:txBody>
        </p:sp>
        <p:sp>
          <p:nvSpPr>
            <p:cNvPr id="63560" name="Rectangle 70"/>
            <p:cNvSpPr>
              <a:spLocks noChangeArrowheads="1"/>
            </p:cNvSpPr>
            <p:nvPr/>
          </p:nvSpPr>
          <p:spPr bwMode="auto">
            <a:xfrm>
              <a:off x="467" y="3356"/>
              <a:ext cx="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20</a:t>
              </a:r>
              <a:endParaRPr lang="en-US"/>
            </a:p>
          </p:txBody>
        </p:sp>
        <p:sp>
          <p:nvSpPr>
            <p:cNvPr id="63561" name="Rectangle 71"/>
            <p:cNvSpPr>
              <a:spLocks noChangeArrowheads="1"/>
            </p:cNvSpPr>
            <p:nvPr/>
          </p:nvSpPr>
          <p:spPr bwMode="auto">
            <a:xfrm>
              <a:off x="467" y="3013"/>
              <a:ext cx="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40</a:t>
              </a:r>
              <a:endParaRPr lang="en-US"/>
            </a:p>
          </p:txBody>
        </p:sp>
        <p:sp>
          <p:nvSpPr>
            <p:cNvPr id="63562" name="Rectangle 72"/>
            <p:cNvSpPr>
              <a:spLocks noChangeArrowheads="1"/>
            </p:cNvSpPr>
            <p:nvPr/>
          </p:nvSpPr>
          <p:spPr bwMode="auto">
            <a:xfrm>
              <a:off x="467" y="2669"/>
              <a:ext cx="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60</a:t>
              </a:r>
              <a:endParaRPr lang="en-US"/>
            </a:p>
          </p:txBody>
        </p:sp>
        <p:sp>
          <p:nvSpPr>
            <p:cNvPr id="63563" name="Rectangle 73"/>
            <p:cNvSpPr>
              <a:spLocks noChangeArrowheads="1"/>
            </p:cNvSpPr>
            <p:nvPr/>
          </p:nvSpPr>
          <p:spPr bwMode="auto">
            <a:xfrm>
              <a:off x="467" y="2325"/>
              <a:ext cx="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80</a:t>
              </a:r>
              <a:endParaRPr lang="en-US"/>
            </a:p>
          </p:txBody>
        </p:sp>
        <p:sp>
          <p:nvSpPr>
            <p:cNvPr id="63564" name="Rectangle 74"/>
            <p:cNvSpPr>
              <a:spLocks noChangeArrowheads="1"/>
            </p:cNvSpPr>
            <p:nvPr/>
          </p:nvSpPr>
          <p:spPr bwMode="auto">
            <a:xfrm>
              <a:off x="423" y="1978"/>
              <a:ext cx="13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100</a:t>
              </a:r>
              <a:endParaRPr lang="en-US"/>
            </a:p>
          </p:txBody>
        </p:sp>
        <p:sp>
          <p:nvSpPr>
            <p:cNvPr id="63565" name="Rectangle 75"/>
            <p:cNvSpPr>
              <a:spLocks noChangeArrowheads="1"/>
            </p:cNvSpPr>
            <p:nvPr/>
          </p:nvSpPr>
          <p:spPr bwMode="auto">
            <a:xfrm>
              <a:off x="423" y="1634"/>
              <a:ext cx="13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120</a:t>
              </a:r>
              <a:endParaRPr lang="en-US"/>
            </a:p>
          </p:txBody>
        </p:sp>
        <p:sp>
          <p:nvSpPr>
            <p:cNvPr id="63566" name="Rectangle 76"/>
            <p:cNvSpPr>
              <a:spLocks noChangeArrowheads="1"/>
            </p:cNvSpPr>
            <p:nvPr/>
          </p:nvSpPr>
          <p:spPr bwMode="auto">
            <a:xfrm>
              <a:off x="423" y="1290"/>
              <a:ext cx="13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140</a:t>
              </a:r>
              <a:endParaRPr lang="en-US"/>
            </a:p>
          </p:txBody>
        </p:sp>
        <p:sp>
          <p:nvSpPr>
            <p:cNvPr id="63567" name="Rectangle 77"/>
            <p:cNvSpPr>
              <a:spLocks noChangeArrowheads="1"/>
            </p:cNvSpPr>
            <p:nvPr/>
          </p:nvSpPr>
          <p:spPr bwMode="auto">
            <a:xfrm>
              <a:off x="423" y="946"/>
              <a:ext cx="132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160</a:t>
              </a:r>
              <a:endParaRPr lang="en-US"/>
            </a:p>
          </p:txBody>
        </p:sp>
        <p:sp>
          <p:nvSpPr>
            <p:cNvPr id="63568" name="Rectangle 78"/>
            <p:cNvSpPr>
              <a:spLocks noChangeArrowheads="1"/>
            </p:cNvSpPr>
            <p:nvPr/>
          </p:nvSpPr>
          <p:spPr bwMode="auto">
            <a:xfrm>
              <a:off x="558" y="381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0.0</a:t>
              </a:r>
              <a:endParaRPr lang="en-US"/>
            </a:p>
          </p:txBody>
        </p:sp>
        <p:sp>
          <p:nvSpPr>
            <p:cNvPr id="63569" name="Rectangle 79"/>
            <p:cNvSpPr>
              <a:spLocks noChangeArrowheads="1"/>
            </p:cNvSpPr>
            <p:nvPr/>
          </p:nvSpPr>
          <p:spPr bwMode="auto">
            <a:xfrm>
              <a:off x="1089" y="381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2.0</a:t>
              </a:r>
              <a:endParaRPr lang="en-US"/>
            </a:p>
          </p:txBody>
        </p:sp>
        <p:sp>
          <p:nvSpPr>
            <p:cNvPr id="63570" name="Rectangle 80"/>
            <p:cNvSpPr>
              <a:spLocks noChangeArrowheads="1"/>
            </p:cNvSpPr>
            <p:nvPr/>
          </p:nvSpPr>
          <p:spPr bwMode="auto">
            <a:xfrm>
              <a:off x="1623" y="381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4.0</a:t>
              </a:r>
              <a:endParaRPr lang="en-US"/>
            </a:p>
          </p:txBody>
        </p:sp>
        <p:sp>
          <p:nvSpPr>
            <p:cNvPr id="63571" name="Rectangle 81"/>
            <p:cNvSpPr>
              <a:spLocks noChangeArrowheads="1"/>
            </p:cNvSpPr>
            <p:nvPr/>
          </p:nvSpPr>
          <p:spPr bwMode="auto">
            <a:xfrm>
              <a:off x="2155" y="381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6.0</a:t>
              </a:r>
              <a:endParaRPr lang="en-US"/>
            </a:p>
          </p:txBody>
        </p:sp>
        <p:sp>
          <p:nvSpPr>
            <p:cNvPr id="63572" name="Rectangle 82"/>
            <p:cNvSpPr>
              <a:spLocks noChangeArrowheads="1"/>
            </p:cNvSpPr>
            <p:nvPr/>
          </p:nvSpPr>
          <p:spPr bwMode="auto">
            <a:xfrm>
              <a:off x="2686" y="3810"/>
              <a:ext cx="110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8.0</a:t>
              </a:r>
              <a:endParaRPr lang="en-US"/>
            </a:p>
          </p:txBody>
        </p:sp>
        <p:sp>
          <p:nvSpPr>
            <p:cNvPr id="63573" name="Rectangle 83"/>
            <p:cNvSpPr>
              <a:spLocks noChangeArrowheads="1"/>
            </p:cNvSpPr>
            <p:nvPr/>
          </p:nvSpPr>
          <p:spPr bwMode="auto">
            <a:xfrm>
              <a:off x="3200" y="3810"/>
              <a:ext cx="15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10.0</a:t>
              </a:r>
              <a:endParaRPr lang="en-US"/>
            </a:p>
          </p:txBody>
        </p:sp>
        <p:sp>
          <p:nvSpPr>
            <p:cNvPr id="63574" name="Rectangle 84"/>
            <p:cNvSpPr>
              <a:spLocks noChangeArrowheads="1"/>
            </p:cNvSpPr>
            <p:nvPr/>
          </p:nvSpPr>
          <p:spPr bwMode="auto">
            <a:xfrm>
              <a:off x="3731" y="3810"/>
              <a:ext cx="15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12.0</a:t>
              </a:r>
              <a:endParaRPr lang="en-US"/>
            </a:p>
          </p:txBody>
        </p:sp>
        <p:sp>
          <p:nvSpPr>
            <p:cNvPr id="63575" name="Rectangle 85"/>
            <p:cNvSpPr>
              <a:spLocks noChangeArrowheads="1"/>
            </p:cNvSpPr>
            <p:nvPr/>
          </p:nvSpPr>
          <p:spPr bwMode="auto">
            <a:xfrm>
              <a:off x="4262" y="3810"/>
              <a:ext cx="15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14.0</a:t>
              </a:r>
              <a:endParaRPr lang="en-US"/>
            </a:p>
          </p:txBody>
        </p:sp>
        <p:sp>
          <p:nvSpPr>
            <p:cNvPr id="63576" name="Rectangle 86"/>
            <p:cNvSpPr>
              <a:spLocks noChangeArrowheads="1"/>
            </p:cNvSpPr>
            <p:nvPr/>
          </p:nvSpPr>
          <p:spPr bwMode="auto">
            <a:xfrm>
              <a:off x="4797" y="3810"/>
              <a:ext cx="15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16.0</a:t>
              </a:r>
              <a:endParaRPr lang="en-US"/>
            </a:p>
          </p:txBody>
        </p:sp>
        <p:sp>
          <p:nvSpPr>
            <p:cNvPr id="63577" name="Rectangle 87"/>
            <p:cNvSpPr>
              <a:spLocks noChangeArrowheads="1"/>
            </p:cNvSpPr>
            <p:nvPr/>
          </p:nvSpPr>
          <p:spPr bwMode="auto">
            <a:xfrm>
              <a:off x="5328" y="3810"/>
              <a:ext cx="15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>
                  <a:latin typeface="Arial" charset="0"/>
                </a:rPr>
                <a:t>18.0</a:t>
              </a:r>
              <a:endParaRPr lang="en-US"/>
            </a:p>
          </p:txBody>
        </p:sp>
        <p:sp>
          <p:nvSpPr>
            <p:cNvPr id="63578" name="Rectangle 88"/>
            <p:cNvSpPr>
              <a:spLocks noChangeArrowheads="1"/>
            </p:cNvSpPr>
            <p:nvPr/>
          </p:nvSpPr>
          <p:spPr bwMode="auto">
            <a:xfrm>
              <a:off x="2622" y="3951"/>
              <a:ext cx="79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latin typeface="Arial" charset="0"/>
                </a:rPr>
                <a:t>Volume, cm3</a:t>
              </a:r>
              <a:endParaRPr lang="en-US"/>
            </a:p>
          </p:txBody>
        </p:sp>
        <p:sp>
          <p:nvSpPr>
            <p:cNvPr id="63579" name="Rectangle 89"/>
            <p:cNvSpPr>
              <a:spLocks noChangeArrowheads="1"/>
            </p:cNvSpPr>
            <p:nvPr/>
          </p:nvSpPr>
          <p:spPr bwMode="auto">
            <a:xfrm rot="-5400000">
              <a:off x="67" y="2284"/>
              <a:ext cx="47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latin typeface="Arial" charset="0"/>
                </a:rPr>
                <a:t>Mass, g</a:t>
              </a:r>
              <a:endParaRPr lang="en-US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Density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229600" cy="5181600"/>
          </a:xfrm>
        </p:spPr>
        <p:txBody>
          <a:bodyPr/>
          <a:lstStyle/>
          <a:p>
            <a:r>
              <a:rPr lang="en-US" smtClean="0"/>
              <a:t>Ratio of mass:volume</a:t>
            </a:r>
          </a:p>
          <a:p>
            <a:r>
              <a:rPr lang="en-US" smtClean="0"/>
              <a:t>Solids = g/cm</a:t>
            </a:r>
            <a:r>
              <a:rPr lang="en-US" baseline="30000" smtClean="0"/>
              <a:t>3</a:t>
            </a:r>
          </a:p>
          <a:p>
            <a:pPr lvl="1"/>
            <a:r>
              <a:rPr lang="en-US" smtClean="0"/>
              <a:t>1 cm</a:t>
            </a:r>
            <a:r>
              <a:rPr lang="en-US" baseline="30000" smtClean="0"/>
              <a:t>3</a:t>
            </a:r>
            <a:r>
              <a:rPr lang="en-US" smtClean="0"/>
              <a:t> = 1 mL</a:t>
            </a:r>
          </a:p>
          <a:p>
            <a:r>
              <a:rPr lang="en-US" smtClean="0"/>
              <a:t>Liquids = g/mL</a:t>
            </a:r>
          </a:p>
          <a:p>
            <a:r>
              <a:rPr lang="en-US" smtClean="0"/>
              <a:t>Gases = g/L</a:t>
            </a:r>
          </a:p>
          <a:p>
            <a:r>
              <a:rPr lang="en-US" smtClean="0"/>
              <a:t>Volume of a solid can be determined by water displacement – Archimedes Principle</a:t>
            </a:r>
          </a:p>
          <a:p>
            <a:r>
              <a:rPr lang="en-US" smtClean="0"/>
              <a:t>Density :  solids &gt; liquids &gt;&gt;&gt; gases</a:t>
            </a:r>
          </a:p>
          <a:p>
            <a:pPr lvl="1"/>
            <a:r>
              <a:rPr lang="en-US" smtClean="0"/>
              <a:t>except ice is less dense than liquid water!</a:t>
            </a:r>
          </a:p>
          <a:p>
            <a:endParaRPr lang="en-US" smtClean="0"/>
          </a:p>
        </p:txBody>
      </p:sp>
      <p:sp>
        <p:nvSpPr>
          <p:cNvPr id="512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51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E3E5EB-24AE-4E62-BA15-A66ADAA5DB54}" type="slidenum">
              <a:rPr lang="en-US" smtClean="0"/>
              <a:pPr/>
              <a:t>46</a:t>
            </a:fld>
            <a:endParaRPr lang="en-US" smtClean="0"/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4953000" y="2057400"/>
          <a:ext cx="3810000" cy="1295400"/>
        </p:xfrm>
        <a:graphic>
          <a:graphicData uri="http://schemas.openxmlformats.org/presentationml/2006/ole">
            <p:oleObj spid="_x0000_s5122" name="Equation" r:id="rId4" imgW="115560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7724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Density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382000" cy="4572000"/>
          </a:xfrm>
        </p:spPr>
        <p:txBody>
          <a:bodyPr/>
          <a:lstStyle/>
          <a:p>
            <a:r>
              <a:rPr lang="en-US" sz="3000" smtClean="0"/>
              <a:t>For equal volumes, denser object has larger mass</a:t>
            </a:r>
          </a:p>
          <a:p>
            <a:r>
              <a:rPr lang="en-US" sz="3000" smtClean="0"/>
              <a:t>For equal masses, denser object has smaller volume</a:t>
            </a:r>
          </a:p>
          <a:p>
            <a:r>
              <a:rPr lang="en-US" sz="3000" smtClean="0"/>
              <a:t>Heating objects causes objects to expand</a:t>
            </a:r>
          </a:p>
          <a:p>
            <a:pPr lvl="1"/>
            <a:r>
              <a:rPr lang="en-US" smtClean="0"/>
              <a:t>does not effect their mass!!</a:t>
            </a:r>
          </a:p>
          <a:p>
            <a:pPr lvl="1"/>
            <a:r>
              <a:rPr lang="en-US" smtClean="0"/>
              <a:t>How would heating an object effect its density?</a:t>
            </a:r>
          </a:p>
          <a:p>
            <a:r>
              <a:rPr lang="en-US" sz="3000" smtClean="0"/>
              <a:t>In a heterogeneous mixture, the denser object sinks</a:t>
            </a:r>
          </a:p>
          <a:p>
            <a:pPr lvl="1"/>
            <a:r>
              <a:rPr lang="en-US" smtClean="0"/>
              <a:t>Why do hot air balloons rise?</a:t>
            </a:r>
          </a:p>
        </p:txBody>
      </p:sp>
      <p:sp>
        <p:nvSpPr>
          <p:cNvPr id="614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0B8404-7A0F-4214-B642-02F413F9CBE9}" type="slidenum">
              <a:rPr lang="en-US" smtClean="0"/>
              <a:pPr/>
              <a:t>47</a:t>
            </a:fld>
            <a:endParaRPr lang="en-US" smtClean="0"/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5943600" y="838200"/>
          <a:ext cx="2743200" cy="933450"/>
        </p:xfrm>
        <a:graphic>
          <a:graphicData uri="http://schemas.openxmlformats.org/presentationml/2006/ole">
            <p:oleObj spid="_x0000_s6146" name="Equation" r:id="rId4" imgW="115560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Using Density in Calculations</a:t>
            </a:r>
          </a:p>
        </p:txBody>
      </p:sp>
      <p:sp>
        <p:nvSpPr>
          <p:cNvPr id="71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71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6F482D-2A22-44D1-851E-2B95A830415A}" type="slidenum">
              <a:rPr lang="en-US" smtClean="0"/>
              <a:pPr/>
              <a:t>48</a:t>
            </a:fld>
            <a:endParaRPr lang="en-US" smtClean="0"/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838200" y="2438400"/>
          <a:ext cx="3149600" cy="927100"/>
        </p:xfrm>
        <a:graphic>
          <a:graphicData uri="http://schemas.openxmlformats.org/presentationml/2006/ole">
            <p:oleObj spid="_x0000_s7170" name="Equation" r:id="rId3" imgW="3149280" imgH="927000" progId="Equation.3">
              <p:embed/>
            </p:oleObj>
          </a:graphicData>
        </a:graphic>
      </p:graphicFrame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838200" y="3810000"/>
          <a:ext cx="3136900" cy="1016000"/>
        </p:xfrm>
        <a:graphic>
          <a:graphicData uri="http://schemas.openxmlformats.org/presentationml/2006/ole">
            <p:oleObj spid="_x0000_s7171" name="Equation" r:id="rId4" imgW="3136680" imgH="1015920" progId="Equation.3">
              <p:embed/>
            </p:oleObj>
          </a:graphicData>
        </a:graphic>
      </p:graphicFrame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381000" y="5486400"/>
          <a:ext cx="4368800" cy="419100"/>
        </p:xfrm>
        <a:graphic>
          <a:graphicData uri="http://schemas.openxmlformats.org/presentationml/2006/ole">
            <p:oleObj spid="_x0000_s7172" name="Equation" r:id="rId5" imgW="4368600" imgH="419040" progId="Equation.3">
              <p:embed/>
            </p:oleObj>
          </a:graphicData>
        </a:graphic>
      </p:graphicFrame>
      <p:sp>
        <p:nvSpPr>
          <p:cNvPr id="7176" name="Text Box 6"/>
          <p:cNvSpPr txBox="1">
            <a:spLocks noChangeArrowheads="1"/>
          </p:cNvSpPr>
          <p:nvPr/>
        </p:nvSpPr>
        <p:spPr bwMode="auto">
          <a:xfrm>
            <a:off x="5791200" y="1828800"/>
            <a:ext cx="2054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Solution Maps:</a:t>
            </a:r>
          </a:p>
        </p:txBody>
      </p:sp>
      <p:sp>
        <p:nvSpPr>
          <p:cNvPr id="7177" name="AutoShape 7"/>
          <p:cNvSpPr>
            <a:spLocks noChangeArrowheads="1"/>
          </p:cNvSpPr>
          <p:nvPr/>
        </p:nvSpPr>
        <p:spPr bwMode="auto">
          <a:xfrm>
            <a:off x="5105400" y="25908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m, V</a:t>
            </a:r>
          </a:p>
        </p:txBody>
      </p:sp>
      <p:sp>
        <p:nvSpPr>
          <p:cNvPr id="7178" name="Line 8"/>
          <p:cNvSpPr>
            <a:spLocks noChangeShapeType="1"/>
          </p:cNvSpPr>
          <p:nvPr/>
        </p:nvSpPr>
        <p:spPr bwMode="auto">
          <a:xfrm>
            <a:off x="6477000" y="2819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9" name="AutoShape 9"/>
          <p:cNvSpPr>
            <a:spLocks noChangeArrowheads="1"/>
          </p:cNvSpPr>
          <p:nvPr/>
        </p:nvSpPr>
        <p:spPr bwMode="auto">
          <a:xfrm>
            <a:off x="7543800" y="25908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7180" name="AutoShape 10"/>
          <p:cNvSpPr>
            <a:spLocks noChangeArrowheads="1"/>
          </p:cNvSpPr>
          <p:nvPr/>
        </p:nvSpPr>
        <p:spPr bwMode="auto">
          <a:xfrm>
            <a:off x="5105400" y="40386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m, D</a:t>
            </a:r>
          </a:p>
        </p:txBody>
      </p:sp>
      <p:sp>
        <p:nvSpPr>
          <p:cNvPr id="7181" name="Line 11"/>
          <p:cNvSpPr>
            <a:spLocks noChangeShapeType="1"/>
          </p:cNvSpPr>
          <p:nvPr/>
        </p:nvSpPr>
        <p:spPr bwMode="auto">
          <a:xfrm>
            <a:off x="6477000" y="4267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2" name="AutoShape 12"/>
          <p:cNvSpPr>
            <a:spLocks noChangeArrowheads="1"/>
          </p:cNvSpPr>
          <p:nvPr/>
        </p:nvSpPr>
        <p:spPr bwMode="auto">
          <a:xfrm>
            <a:off x="7543800" y="40386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V</a:t>
            </a:r>
          </a:p>
        </p:txBody>
      </p:sp>
      <p:sp>
        <p:nvSpPr>
          <p:cNvPr id="7183" name="AutoShape 13"/>
          <p:cNvSpPr>
            <a:spLocks noChangeArrowheads="1"/>
          </p:cNvSpPr>
          <p:nvPr/>
        </p:nvSpPr>
        <p:spPr bwMode="auto">
          <a:xfrm>
            <a:off x="5105400" y="54102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V, D</a:t>
            </a:r>
          </a:p>
        </p:txBody>
      </p:sp>
      <p:sp>
        <p:nvSpPr>
          <p:cNvPr id="7184" name="Line 14"/>
          <p:cNvSpPr>
            <a:spLocks noChangeShapeType="1"/>
          </p:cNvSpPr>
          <p:nvPr/>
        </p:nvSpPr>
        <p:spPr bwMode="auto">
          <a:xfrm>
            <a:off x="6477000" y="5638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5" name="AutoShape 15"/>
          <p:cNvSpPr>
            <a:spLocks noChangeArrowheads="1"/>
          </p:cNvSpPr>
          <p:nvPr/>
        </p:nvSpPr>
        <p:spPr bwMode="auto">
          <a:xfrm>
            <a:off x="7543800" y="5410200"/>
            <a:ext cx="1143000" cy="533400"/>
          </a:xfrm>
          <a:prstGeom prst="roundRect">
            <a:avLst>
              <a:gd name="adj" fmla="val 2381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0000FF"/>
                </a:solidFill>
              </a:rPr>
              <a:t>m</a:t>
            </a:r>
          </a:p>
        </p:txBody>
      </p:sp>
    </p:spTree>
  </p:cSld>
  <p:clrMapOvr>
    <a:masterClrMapping/>
  </p:clrMapOvr>
  <p:transition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667000"/>
            <a:ext cx="77724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Platinum has become a popular metal for fine jewelry.  A man gives a woman an engagement ring and tells her that it is made of platinum.  Noting that the ring felt a little light, the woman decides to perform a test to determine the ring’s density before giving him an answer about marriage.  She places the ring on a balance and finds it has a mass of 5.84 grams.  She then finds that the ring displaces 0.556 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 of water.  Is the ring made of platinum? (Density Pt = 21.4 g/cm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)</a:t>
            </a:r>
            <a:b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</a:br>
            <a:endParaRPr lang="en-US" sz="2800" b="1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4515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451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206A40-7DEE-4A64-B87F-D5CD8FFBE5CE}" type="slidenum">
              <a:rPr lang="en-US" smtClean="0"/>
              <a:pPr/>
              <a:t>49</a:t>
            </a:fld>
            <a:endParaRPr lang="en-US" smtClean="0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A8A56A-120C-429D-BB52-9E1FDBE6522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Classifying Matter</a:t>
            </a:r>
            <a:br>
              <a:rPr lang="en-US" dirty="0" smtClean="0"/>
            </a:br>
            <a:r>
              <a:rPr lang="en-US" dirty="0" smtClean="0"/>
              <a:t>by Composition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matter that is composed of only one kind of piece is called a </a:t>
            </a:r>
            <a:r>
              <a:rPr lang="en-US" sz="2800" b="1" smtClean="0">
                <a:solidFill>
                  <a:schemeClr val="hlink"/>
                </a:solidFill>
              </a:rPr>
              <a:t>pure substance</a:t>
            </a:r>
            <a:endParaRPr lang="en-US" sz="280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matter that is composed of different kinds of pieces is called a </a:t>
            </a:r>
            <a:r>
              <a:rPr lang="en-US" sz="2800" b="1" smtClean="0">
                <a:solidFill>
                  <a:schemeClr val="hlink"/>
                </a:solidFill>
              </a:rPr>
              <a:t>mixture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because pure substances always have only one kind of piece, all samples show the same properties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however, because mixtures have variable composition, different samples will show different properties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She places the ring on a balance and finds it has a mass of 5.84 grams.  She then finds that the ring displaces 0.556 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 of water.  Is the ring made of platinum? (Density Pt = 21.4 g/cm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)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819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DB9BCC-79A3-4D1B-AD76-89A88199E0EF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685800" y="2438400"/>
            <a:ext cx="7772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/>
              <a:t>Given:  Mass = 5.84 grams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/>
              <a:t>		    Volume  = 0.556 cm</a:t>
            </a:r>
            <a:r>
              <a:rPr lang="en-US" sz="2800" b="1" baseline="30000"/>
              <a:t>3</a:t>
            </a:r>
            <a:endParaRPr lang="en-US" sz="2800" b="1"/>
          </a:p>
          <a:p>
            <a:pPr marL="342900" indent="-342900">
              <a:spcBef>
                <a:spcPct val="20000"/>
              </a:spcBef>
            </a:pPr>
            <a:r>
              <a:rPr lang="en-US" sz="2800" b="1"/>
              <a:t>Find:  Density in grams/cm</a:t>
            </a:r>
            <a:r>
              <a:rPr lang="en-US" sz="2800" b="1" baseline="30000"/>
              <a:t>3</a:t>
            </a:r>
            <a:endParaRPr lang="en-US" sz="2800" b="1"/>
          </a:p>
          <a:p>
            <a:pPr marL="342900" indent="-342900">
              <a:spcBef>
                <a:spcPct val="20000"/>
              </a:spcBef>
            </a:pPr>
            <a:r>
              <a:rPr lang="en-US" sz="2800" b="1"/>
              <a:t>Equation:</a:t>
            </a:r>
          </a:p>
          <a:p>
            <a:pPr marL="342900" indent="-342900">
              <a:spcBef>
                <a:spcPct val="200000"/>
              </a:spcBef>
            </a:pPr>
            <a:r>
              <a:rPr lang="en-US" sz="2800" b="1"/>
              <a:t>Solution Map: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/>
              <a:t>	</a:t>
            </a:r>
            <a:r>
              <a:rPr lang="en-US" sz="2800" b="1" i="1"/>
              <a:t>m</a:t>
            </a:r>
            <a:r>
              <a:rPr lang="en-US" sz="2800" b="1"/>
              <a:t> and </a:t>
            </a:r>
            <a:r>
              <a:rPr lang="en-US" sz="2800" b="1" i="1"/>
              <a:t>V</a:t>
            </a:r>
            <a:r>
              <a:rPr lang="en-US" sz="2800" b="1"/>
              <a:t>  </a:t>
            </a:r>
            <a:r>
              <a:rPr lang="en-US" sz="2800" b="1">
                <a:sym typeface="Wingdings" pitchFamily="2" charset="2"/>
              </a:rPr>
              <a:t>  </a:t>
            </a:r>
            <a:r>
              <a:rPr lang="en-US" sz="2800" b="1" i="1">
                <a:sym typeface="Wingdings" pitchFamily="2" charset="2"/>
              </a:rPr>
              <a:t>d</a:t>
            </a:r>
            <a:endParaRPr lang="en-US" sz="2800" b="1"/>
          </a:p>
        </p:txBody>
      </p:sp>
      <p:pic>
        <p:nvPicPr>
          <p:cNvPr id="8199" name="Picture 4" descr="D:\Instructor_Resources\Chapter_02\Text_Images\FG02_07-14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502150"/>
            <a:ext cx="39624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2438400" y="4038600"/>
          <a:ext cx="1371600" cy="1184275"/>
        </p:xfrm>
        <a:graphic>
          <a:graphicData uri="http://schemas.openxmlformats.org/presentationml/2006/ole">
            <p:oleObj spid="_x0000_s8194" name="Equation" r:id="rId4" imgW="45720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She places the ring on a balance and finds it has a mass of 5.84 grams.  She then finds that the ring displaces 0.556 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 of water.  Is the ring made of platinum? (Density Pt = 21.4 g/cm</a:t>
            </a:r>
            <a:r>
              <a:rPr lang="en-US" sz="2800" b="1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800" b="1" smtClean="0">
                <a:solidFill>
                  <a:schemeClr val="tx2">
                    <a:satMod val="130000"/>
                  </a:schemeClr>
                </a:solidFill>
              </a:rPr>
              <a:t>)</a:t>
            </a:r>
          </a:p>
        </p:txBody>
      </p:sp>
      <p:sp>
        <p:nvSpPr>
          <p:cNvPr id="922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922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721F79-8F54-4A13-A9EF-841F21C722AB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9222" name="Rectangle 3"/>
          <p:cNvSpPr>
            <a:spLocks noChangeArrowheads="1"/>
          </p:cNvSpPr>
          <p:nvPr/>
        </p:nvSpPr>
        <p:spPr bwMode="auto">
          <a:xfrm>
            <a:off x="685800" y="2438400"/>
            <a:ext cx="7772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/>
              <a:t>Apply the Solution Map: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/>
              <a:t>	</a:t>
            </a:r>
          </a:p>
        </p:txBody>
      </p:sp>
      <p:pic>
        <p:nvPicPr>
          <p:cNvPr id="9223" name="Picture 4" descr="D:\Instructor_Resources\Chapter_02\Text_Images\FG02_07-14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362200"/>
            <a:ext cx="39624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457200" y="2895600"/>
          <a:ext cx="4533900" cy="2444750"/>
        </p:xfrm>
        <a:graphic>
          <a:graphicData uri="http://schemas.openxmlformats.org/presentationml/2006/ole">
            <p:oleObj spid="_x0000_s9218" name="Equation" r:id="rId4" imgW="1511280" imgH="812520" progId="Equation.3">
              <p:embed/>
            </p:oleObj>
          </a:graphicData>
        </a:graphic>
      </p:graphicFrame>
      <p:sp>
        <p:nvSpPr>
          <p:cNvPr id="9224" name="Text Box 6"/>
          <p:cNvSpPr txBox="1">
            <a:spLocks noChangeArrowheads="1"/>
          </p:cNvSpPr>
          <p:nvPr/>
        </p:nvSpPr>
        <p:spPr bwMode="auto">
          <a:xfrm>
            <a:off x="381000" y="5715000"/>
            <a:ext cx="8455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Since 10.5 g/cm</a:t>
            </a:r>
            <a:r>
              <a:rPr lang="en-US" sz="2800" baseline="30000"/>
              <a:t>3 </a:t>
            </a:r>
            <a:r>
              <a:rPr lang="en-US" sz="2800">
                <a:sym typeface="Symbol" pitchFamily="18" charset="2"/>
              </a:rPr>
              <a:t></a:t>
            </a:r>
            <a:r>
              <a:rPr lang="en-US" sz="2800" baseline="30000"/>
              <a:t> </a:t>
            </a:r>
            <a:r>
              <a:rPr lang="en-US" sz="2800"/>
              <a:t>21.4 g/cm</a:t>
            </a:r>
            <a:r>
              <a:rPr lang="en-US" sz="2800" baseline="30000"/>
              <a:t>3</a:t>
            </a:r>
            <a:r>
              <a:rPr lang="en-US" sz="2800"/>
              <a:t> the ring cannot be platinum</a:t>
            </a:r>
          </a:p>
        </p:txBody>
      </p:sp>
    </p:spTree>
  </p:cSld>
  <p:clrMapOvr>
    <a:masterClrMapping/>
  </p:clrMapOvr>
  <p:transition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 lIns="90488" tIns="44450" rIns="90488" bIns="44450"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Density as a Conversion Factor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3810000"/>
          </a:xfrm>
        </p:spPr>
        <p:txBody>
          <a:bodyPr lIns="90488" tIns="44450" rIns="90488" bIns="44450"/>
          <a:lstStyle/>
          <a:p>
            <a:pPr>
              <a:buClr>
                <a:schemeClr val="tx1"/>
              </a:buClr>
            </a:pPr>
            <a:r>
              <a:rPr lang="en-US" b="1" smtClean="0"/>
              <a:t>can use density as a conversion factor between mass and volume!!</a:t>
            </a:r>
            <a:endParaRPr lang="en-US" smtClean="0"/>
          </a:p>
          <a:p>
            <a:pPr lvl="1"/>
            <a:r>
              <a:rPr lang="en-US" smtClean="0"/>
              <a:t>density of H</a:t>
            </a:r>
            <a:r>
              <a:rPr lang="en-US" baseline="-25000" smtClean="0"/>
              <a:t>2</a:t>
            </a:r>
            <a:r>
              <a:rPr lang="en-US" smtClean="0"/>
              <a:t>O = 1 g/mL </a:t>
            </a:r>
            <a:r>
              <a:rPr lang="en-US" b="1" smtClean="0">
                <a:latin typeface="Symbol" pitchFamily="18" charset="2"/>
              </a:rPr>
              <a:t>\</a:t>
            </a:r>
            <a:r>
              <a:rPr lang="en-US" smtClean="0"/>
              <a:t> 1 g H</a:t>
            </a:r>
            <a:r>
              <a:rPr lang="en-US" baseline="-25000" smtClean="0"/>
              <a:t>2</a:t>
            </a:r>
            <a:r>
              <a:rPr lang="en-US" smtClean="0"/>
              <a:t>O = 1 mL H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</a:p>
          <a:p>
            <a:pPr lvl="1"/>
            <a:r>
              <a:rPr lang="en-US" smtClean="0"/>
              <a:t>density of Pb = 11.3 g/cm</a:t>
            </a:r>
            <a:r>
              <a:rPr lang="en-US" baseline="30000" smtClean="0"/>
              <a:t>3</a:t>
            </a:r>
            <a:r>
              <a:rPr lang="en-US" smtClean="0"/>
              <a:t> </a:t>
            </a:r>
            <a:r>
              <a:rPr lang="en-US" b="1" smtClean="0">
                <a:latin typeface="Symbol" pitchFamily="18" charset="2"/>
              </a:rPr>
              <a:t>\</a:t>
            </a:r>
            <a:r>
              <a:rPr lang="en-US" smtClean="0"/>
              <a:t> 11.3 g Pb = 1 cm</a:t>
            </a:r>
            <a:r>
              <a:rPr lang="en-US" baseline="30000" smtClean="0"/>
              <a:t>3</a:t>
            </a:r>
            <a:r>
              <a:rPr lang="en-US" smtClean="0"/>
              <a:t> Pb</a:t>
            </a:r>
          </a:p>
          <a:p>
            <a:pPr>
              <a:buClr>
                <a:schemeClr val="tx1"/>
              </a:buClr>
            </a:pPr>
            <a:r>
              <a:rPr lang="en-US" smtClean="0">
                <a:solidFill>
                  <a:schemeClr val="hlink"/>
                </a:solidFill>
              </a:rPr>
              <a:t>How much does 4.0 cm</a:t>
            </a:r>
            <a:r>
              <a:rPr lang="en-US" baseline="30000" smtClean="0">
                <a:solidFill>
                  <a:schemeClr val="hlink"/>
                </a:solidFill>
              </a:rPr>
              <a:t>3</a:t>
            </a:r>
            <a:r>
              <a:rPr lang="en-US" smtClean="0">
                <a:solidFill>
                  <a:schemeClr val="hlink"/>
                </a:solidFill>
              </a:rPr>
              <a:t> of Lead weigh?</a:t>
            </a:r>
          </a:p>
          <a:p>
            <a:pPr algn="ctr">
              <a:buClr>
                <a:schemeClr val="tx1"/>
              </a:buClr>
              <a:buFontTx/>
              <a:buNone/>
            </a:pPr>
            <a:endParaRPr lang="en-US" smtClean="0">
              <a:solidFill>
                <a:schemeClr val="hlink"/>
              </a:solidFill>
            </a:endParaRPr>
          </a:p>
          <a:p>
            <a:pPr algn="ctr">
              <a:buClr>
                <a:schemeClr val="tx1"/>
              </a:buClr>
              <a:buFontTx/>
              <a:buNone/>
            </a:pPr>
            <a:endParaRPr lang="en-US" smtClean="0">
              <a:solidFill>
                <a:schemeClr val="hlink"/>
              </a:solidFill>
            </a:endParaRPr>
          </a:p>
        </p:txBody>
      </p:sp>
      <p:sp>
        <p:nvSpPr>
          <p:cNvPr id="6554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554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1D1C406-413F-46AE-83CA-6F45D4BE2BAC}" type="slidenum">
              <a:rPr lang="en-US" smtClean="0"/>
              <a:pPr/>
              <a:t>52</a:t>
            </a:fld>
            <a:endParaRPr lang="en-US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74763" y="4232275"/>
            <a:ext cx="6221412" cy="1063625"/>
            <a:chOff x="803" y="2666"/>
            <a:chExt cx="3919" cy="670"/>
          </a:xfrm>
        </p:grpSpPr>
        <p:sp>
          <p:nvSpPr>
            <p:cNvPr id="65543" name="Rectangle 5"/>
            <p:cNvSpPr>
              <a:spLocks noChangeArrowheads="1"/>
            </p:cNvSpPr>
            <p:nvPr/>
          </p:nvSpPr>
          <p:spPr bwMode="auto">
            <a:xfrm>
              <a:off x="3635" y="2772"/>
              <a:ext cx="258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3200"/>
                <a:t>=</a:t>
              </a:r>
            </a:p>
          </p:txBody>
        </p:sp>
        <p:sp>
          <p:nvSpPr>
            <p:cNvPr id="65544" name="Rectangle 6"/>
            <p:cNvSpPr>
              <a:spLocks noChangeArrowheads="1"/>
            </p:cNvSpPr>
            <p:nvPr/>
          </p:nvSpPr>
          <p:spPr bwMode="auto">
            <a:xfrm>
              <a:off x="803" y="2791"/>
              <a:ext cx="1092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800">
                  <a:solidFill>
                    <a:schemeClr val="tx2"/>
                  </a:solidFill>
                </a:rPr>
                <a:t>4.0 cm</a:t>
              </a:r>
              <a:r>
                <a:rPr lang="en-US" sz="2800" baseline="30000">
                  <a:solidFill>
                    <a:schemeClr val="tx2"/>
                  </a:solidFill>
                </a:rPr>
                <a:t>3</a:t>
              </a:r>
              <a:r>
                <a:rPr lang="en-US" sz="2800">
                  <a:solidFill>
                    <a:schemeClr val="tx2"/>
                  </a:solidFill>
                </a:rPr>
                <a:t> Pb</a:t>
              </a:r>
            </a:p>
          </p:txBody>
        </p:sp>
        <p:sp>
          <p:nvSpPr>
            <p:cNvPr id="65545" name="Rectangle 7"/>
            <p:cNvSpPr>
              <a:spLocks noChangeArrowheads="1"/>
            </p:cNvSpPr>
            <p:nvPr/>
          </p:nvSpPr>
          <p:spPr bwMode="auto">
            <a:xfrm>
              <a:off x="2147" y="2666"/>
              <a:ext cx="1372" cy="67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3200" b="1" u="sng">
                  <a:solidFill>
                    <a:schemeClr val="hlink"/>
                  </a:solidFill>
                </a:rPr>
                <a:t>  11.3 g Pb  </a:t>
              </a:r>
            </a:p>
            <a:p>
              <a:pPr eaLnBrk="0" hangingPunct="0"/>
              <a:r>
                <a:rPr lang="en-US" sz="3200" b="1">
                  <a:solidFill>
                    <a:schemeClr val="hlink"/>
                  </a:solidFill>
                </a:rPr>
                <a:t>  1 cm</a:t>
              </a:r>
              <a:r>
                <a:rPr lang="en-US" sz="3200" b="1" baseline="30000">
                  <a:solidFill>
                    <a:schemeClr val="hlink"/>
                  </a:solidFill>
                </a:rPr>
                <a:t>3</a:t>
              </a:r>
              <a:r>
                <a:rPr lang="en-US" sz="3200" b="1">
                  <a:solidFill>
                    <a:schemeClr val="hlink"/>
                  </a:solidFill>
                </a:rPr>
                <a:t> Pb</a:t>
              </a:r>
            </a:p>
          </p:txBody>
        </p:sp>
        <p:sp>
          <p:nvSpPr>
            <p:cNvPr id="65546" name="Rectangle 8"/>
            <p:cNvSpPr>
              <a:spLocks noChangeArrowheads="1"/>
            </p:cNvSpPr>
            <p:nvPr/>
          </p:nvSpPr>
          <p:spPr bwMode="auto">
            <a:xfrm>
              <a:off x="3923" y="2791"/>
              <a:ext cx="799" cy="32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2800">
                  <a:solidFill>
                    <a:schemeClr val="tx2"/>
                  </a:solidFill>
                </a:rPr>
                <a:t>45 g Pb</a:t>
              </a:r>
            </a:p>
          </p:txBody>
        </p:sp>
        <p:sp>
          <p:nvSpPr>
            <p:cNvPr id="65547" name="Rectangle 9"/>
            <p:cNvSpPr>
              <a:spLocks noChangeArrowheads="1"/>
            </p:cNvSpPr>
            <p:nvPr/>
          </p:nvSpPr>
          <p:spPr bwMode="auto">
            <a:xfrm>
              <a:off x="1907" y="2772"/>
              <a:ext cx="242" cy="3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3200"/>
                <a:t>x</a:t>
              </a: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smtClean="0">
                <a:solidFill>
                  <a:schemeClr val="tx2">
                    <a:satMod val="130000"/>
                  </a:schemeClr>
                </a:solidFill>
              </a:rPr>
              <a:t>Measurement and Problem Solving</a:t>
            </a:r>
            <a:br>
              <a:rPr lang="en-US" sz="36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smtClean="0">
                <a:solidFill>
                  <a:schemeClr val="tx2">
                    <a:satMod val="130000"/>
                  </a:schemeClr>
                </a:solidFill>
              </a:rPr>
              <a:t>Density as a Conversion Factor</a:t>
            </a:r>
            <a:endParaRPr lang="en-US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362200"/>
            <a:ext cx="8077200" cy="3733800"/>
          </a:xfrm>
        </p:spPr>
        <p:txBody>
          <a:bodyPr/>
          <a:lstStyle/>
          <a:p>
            <a:r>
              <a:rPr lang="en-US" sz="2400" smtClean="0"/>
              <a:t>The gasoline in an automobile gas tank has a mass of 60.0 kg and a density of 0.752 g/cm</a:t>
            </a:r>
            <a:r>
              <a:rPr lang="en-US" sz="2400" baseline="30000" smtClean="0"/>
              <a:t>3</a:t>
            </a:r>
            <a:r>
              <a:rPr lang="en-US" sz="2400" smtClean="0"/>
              <a:t>.  What is the volume?</a:t>
            </a:r>
          </a:p>
          <a:p>
            <a:r>
              <a:rPr lang="en-US" sz="2400" smtClean="0"/>
              <a:t>Given:  60.0 kg</a:t>
            </a:r>
          </a:p>
          <a:p>
            <a:r>
              <a:rPr lang="en-US" sz="2400" smtClean="0"/>
              <a:t>Find: Volume in L</a:t>
            </a:r>
          </a:p>
          <a:p>
            <a:r>
              <a:rPr lang="en-US" sz="2400" smtClean="0"/>
              <a:t>Conversion Factors:  </a:t>
            </a:r>
          </a:p>
          <a:p>
            <a:pPr lvl="1"/>
            <a:r>
              <a:rPr lang="en-US" sz="2400" smtClean="0"/>
              <a:t>0.752 grams/cm</a:t>
            </a:r>
            <a:r>
              <a:rPr lang="en-US" sz="2400" baseline="30000" smtClean="0"/>
              <a:t>3</a:t>
            </a:r>
          </a:p>
          <a:p>
            <a:pPr lvl="1"/>
            <a:r>
              <a:rPr lang="en-US" sz="2400" smtClean="0"/>
              <a:t>1000 grams = 1 kg</a:t>
            </a:r>
          </a:p>
          <a:p>
            <a:pPr lvl="4"/>
            <a:endParaRPr lang="en-US" sz="2400" smtClean="0"/>
          </a:p>
        </p:txBody>
      </p:sp>
      <p:sp>
        <p:nvSpPr>
          <p:cNvPr id="6656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656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660F68-D6E0-4B1F-9361-E422FF8148AD}" type="slidenum">
              <a:rPr lang="en-US" smtClean="0"/>
              <a:pPr/>
              <a:t>53</a:t>
            </a:fld>
            <a:endParaRPr lang="en-US" smtClean="0"/>
          </a:p>
        </p:txBody>
      </p:sp>
      <p:pic>
        <p:nvPicPr>
          <p:cNvPr id="95236" name="Picture 4" descr="D:\Instructor_Resources\Chapter_02\Text_Images\FG02_07-17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3429000"/>
            <a:ext cx="53340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smtClean="0">
                <a:solidFill>
                  <a:schemeClr val="tx2">
                    <a:satMod val="130000"/>
                  </a:schemeClr>
                </a:solidFill>
              </a:rPr>
              <a:t>Measurement and Problem Solving</a:t>
            </a:r>
            <a:br>
              <a:rPr lang="en-US" sz="36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smtClean="0">
                <a:solidFill>
                  <a:schemeClr val="tx2">
                    <a:satMod val="130000"/>
                  </a:schemeClr>
                </a:solidFill>
              </a:rPr>
              <a:t>Density as a Conversion Factor</a:t>
            </a:r>
            <a:endParaRPr lang="en-US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438400"/>
            <a:ext cx="8305800" cy="3733800"/>
          </a:xfrm>
        </p:spPr>
        <p:txBody>
          <a:bodyPr/>
          <a:lstStyle/>
          <a:p>
            <a:r>
              <a:rPr lang="en-US" sz="2800" smtClean="0"/>
              <a:t>Solution Map: 	kg  </a:t>
            </a:r>
            <a:r>
              <a:rPr lang="en-US" sz="2800" smtClean="0">
                <a:sym typeface="Wingdings" pitchFamily="2" charset="2"/>
              </a:rPr>
              <a:t>  g   cm</a:t>
            </a:r>
            <a:r>
              <a:rPr lang="en-US" sz="2800" baseline="30000" smtClean="0">
                <a:sym typeface="Wingdings" pitchFamily="2" charset="2"/>
              </a:rPr>
              <a:t>3</a:t>
            </a:r>
          </a:p>
          <a:p>
            <a:endParaRPr lang="en-US" sz="2800" baseline="30000" smtClean="0">
              <a:sym typeface="Wingdings" pitchFamily="2" charset="2"/>
            </a:endParaRPr>
          </a:p>
          <a:p>
            <a:pPr>
              <a:buFontTx/>
              <a:buNone/>
            </a:pPr>
            <a:endParaRPr lang="en-US" sz="2800" smtClean="0">
              <a:sym typeface="Wingdings" pitchFamily="2" charset="2"/>
            </a:endParaRPr>
          </a:p>
          <a:p>
            <a:pPr>
              <a:buFontTx/>
              <a:buNone/>
            </a:pPr>
            <a:endParaRPr lang="en-US" sz="2800" smtClean="0">
              <a:sym typeface="Wingdings" pitchFamily="2" charset="2"/>
            </a:endParaRPr>
          </a:p>
        </p:txBody>
      </p:sp>
      <p:sp>
        <p:nvSpPr>
          <p:cNvPr id="1024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102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F82691-43E9-4415-B86E-8DC2716C4C22}" type="slidenum">
              <a:rPr lang="en-US" smtClean="0"/>
              <a:pPr/>
              <a:t>54</a:t>
            </a:fld>
            <a:endParaRPr lang="en-US" smtClean="0"/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1143000" y="3429000"/>
          <a:ext cx="6832600" cy="1193800"/>
        </p:xfrm>
        <a:graphic>
          <a:graphicData uri="http://schemas.openxmlformats.org/presentationml/2006/ole">
            <p:oleObj spid="_x0000_s10242" name="Equation" r:id="rId3" imgW="2616120" imgH="45720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smtClean="0">
                <a:solidFill>
                  <a:schemeClr val="tx2">
                    <a:satMod val="130000"/>
                  </a:schemeClr>
                </a:solidFill>
              </a:rPr>
              <a:t>Example 2.16:	Density as a Conversion Factor</a:t>
            </a:r>
          </a:p>
        </p:txBody>
      </p:sp>
    </p:spTree>
  </p:cSld>
  <p:clrMapOvr>
    <a:masterClrMapping/>
  </p:clrMapOvr>
  <p:transition>
    <p:fade thruBlk="1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209800"/>
            <a:ext cx="9144000" cy="46482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buFontTx/>
              <a:buNone/>
            </a:pPr>
            <a:r>
              <a:rPr lang="en-US" smtClean="0"/>
              <a:t>Example:</a:t>
            </a:r>
          </a:p>
          <a:p>
            <a:r>
              <a:rPr lang="en-US" smtClean="0"/>
              <a:t>A 55.9 kg person displaces 57.2 L of water when submerged in a water tank.  What is the density of the person in g/cm</a:t>
            </a:r>
            <a:r>
              <a:rPr lang="en-US" baseline="30000" smtClean="0"/>
              <a:t>3</a:t>
            </a:r>
            <a:r>
              <a:rPr lang="en-US" smtClean="0"/>
              <a:t>?</a:t>
            </a:r>
            <a:endParaRPr lang="en-US" sz="1800" smtClean="0"/>
          </a:p>
        </p:txBody>
      </p:sp>
      <p:sp>
        <p:nvSpPr>
          <p:cNvPr id="6861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861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FF703E-6627-4354-A431-9C5668CE8B5C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V="1">
            <a:off x="4419600" y="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2286000"/>
          </a:xfrm>
          <a:ln>
            <a:solidFill>
              <a:schemeClr val="tx1"/>
            </a:solidFill>
          </a:ln>
        </p:spPr>
        <p:txBody>
          <a:bodyPr lIns="274320" tIns="137160" rIns="27432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286000"/>
            <a:ext cx="9144000" cy="4572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Write down the given quantity and its units. </a:t>
            </a:r>
          </a:p>
          <a:p>
            <a:pPr>
              <a:buFontTx/>
              <a:buNone/>
            </a:pPr>
            <a:r>
              <a:rPr lang="en-US" sz="3200" smtClean="0"/>
              <a:t>		Given:	m = 55.9 kg </a:t>
            </a:r>
          </a:p>
          <a:p>
            <a:pPr lvl="1">
              <a:buFont typeface="Wingdings" pitchFamily="2" charset="2"/>
              <a:buNone/>
            </a:pPr>
            <a:r>
              <a:rPr lang="en-US" sz="3200" smtClean="0"/>
              <a:t>				V = 57.2 L</a:t>
            </a:r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3200" smtClean="0"/>
          </a:p>
          <a:p>
            <a:pPr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6963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6963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E0F262-2CAC-489F-A8EF-788C435EE474}" type="slidenum">
              <a:rPr lang="en-US" smtClean="0"/>
              <a:pPr/>
              <a:t>57</a:t>
            </a:fld>
            <a:endParaRPr lang="en-US" smtClean="0"/>
          </a:p>
        </p:txBody>
      </p:sp>
    </p:spTree>
  </p:cSld>
  <p:clrMapOvr>
    <a:masterClrMapping/>
  </p:clrMapOvr>
  <p:transition>
    <p:fade thruBlk="1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2286000"/>
          </a:xfrm>
          <a:ln>
            <a:solidFill>
              <a:schemeClr val="tx1"/>
            </a:solidFill>
          </a:ln>
        </p:spPr>
        <p:txBody>
          <a:bodyPr lIns="274320" tIns="137160" rIns="27432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286000"/>
            <a:ext cx="9144000" cy="4572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Write down the quantity to find and/or its units.</a:t>
            </a:r>
            <a:r>
              <a:rPr lang="en-US" sz="1800" smtClean="0"/>
              <a:t>  </a:t>
            </a:r>
          </a:p>
          <a:p>
            <a:pPr lvl="1">
              <a:buFont typeface="Wingdings" pitchFamily="2" charset="2"/>
              <a:buNone/>
            </a:pPr>
            <a:r>
              <a:rPr lang="en-US" sz="3200" smtClean="0"/>
              <a:t>	Find: density,  g/cm</a:t>
            </a:r>
            <a:r>
              <a:rPr lang="en-US" sz="3200" baseline="30000" smtClean="0"/>
              <a:t>3</a:t>
            </a:r>
            <a:endParaRPr lang="en-US" sz="1600" smtClean="0"/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1600" smtClean="0"/>
          </a:p>
          <a:p>
            <a:pPr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2286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Information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55.9 kg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57.2 L</a:t>
            </a:r>
          </a:p>
          <a:p>
            <a:pPr>
              <a:buFontTx/>
              <a:buNone/>
            </a:pPr>
            <a:endParaRPr lang="en-US" sz="2400" smtClean="0"/>
          </a:p>
        </p:txBody>
      </p:sp>
      <p:sp>
        <p:nvSpPr>
          <p:cNvPr id="7066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706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8A490C-AC6C-463D-83ED-D8BBCBE115E0}" type="slidenum">
              <a:rPr lang="en-US" smtClean="0"/>
              <a:pPr/>
              <a:t>58</a:t>
            </a:fld>
            <a:endParaRPr lang="en-US" smtClean="0"/>
          </a:p>
        </p:txBody>
      </p:sp>
    </p:spTree>
  </p:cSld>
  <p:clrMapOvr>
    <a:masterClrMapping/>
  </p:clrMapOvr>
  <p:transition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2286000"/>
          </a:xfrm>
          <a:ln>
            <a:solidFill>
              <a:schemeClr val="tx1"/>
            </a:solidFill>
          </a:ln>
        </p:spPr>
        <p:txBody>
          <a:bodyPr lIns="274320" tIns="137160" rIns="27432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286000"/>
            <a:ext cx="9144000" cy="4572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Design a Solution Map:</a:t>
            </a:r>
            <a:r>
              <a:rPr lang="en-US" sz="1800" smtClean="0"/>
              <a:t> </a:t>
            </a:r>
          </a:p>
          <a:p>
            <a:pPr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11269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2286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55.9 kg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57.2 L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Tx/>
              <a:buNone/>
            </a:pPr>
            <a:endParaRPr lang="en-US" sz="2400" smtClean="0"/>
          </a:p>
        </p:txBody>
      </p:sp>
      <p:sp>
        <p:nvSpPr>
          <p:cNvPr id="112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1127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3AECD9-C98C-4CB4-88EC-05B7B2EFE0D2}" type="slidenum">
              <a:rPr lang="en-US" smtClean="0"/>
              <a:pPr/>
              <a:t>59</a:t>
            </a:fld>
            <a:endParaRPr lang="en-US" smtClean="0"/>
          </a:p>
        </p:txBody>
      </p:sp>
      <p:sp>
        <p:nvSpPr>
          <p:cNvPr id="11272" name="Text Box 6"/>
          <p:cNvSpPr txBox="1">
            <a:spLocks noChangeArrowheads="1"/>
          </p:cNvSpPr>
          <p:nvPr/>
        </p:nvSpPr>
        <p:spPr bwMode="auto">
          <a:xfrm>
            <a:off x="3124200" y="3378200"/>
            <a:ext cx="2930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 m, V </a:t>
            </a:r>
            <a:r>
              <a:rPr lang="en-US" sz="2800">
                <a:sym typeface="Symbol" pitchFamily="18" charset="2"/>
              </a:rPr>
              <a:t>                  D</a:t>
            </a:r>
            <a:endParaRPr lang="en-US" sz="2800"/>
          </a:p>
        </p:txBody>
      </p:sp>
      <p:sp>
        <p:nvSpPr>
          <p:cNvPr id="11273" name="Line 7"/>
          <p:cNvSpPr>
            <a:spLocks noChangeShapeType="1"/>
          </p:cNvSpPr>
          <p:nvPr/>
        </p:nvSpPr>
        <p:spPr bwMode="auto">
          <a:xfrm>
            <a:off x="4267200" y="3657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266" name="Object 8"/>
          <p:cNvGraphicFramePr>
            <a:graphicFrameLocks/>
          </p:cNvGraphicFramePr>
          <p:nvPr/>
        </p:nvGraphicFramePr>
        <p:xfrm>
          <a:off x="3962400" y="3962400"/>
          <a:ext cx="1828800" cy="914400"/>
        </p:xfrm>
        <a:graphic>
          <a:graphicData uri="http://schemas.openxmlformats.org/presentationml/2006/ole">
            <p:oleObj spid="_x0000_s11266" name="Equation" r:id="rId4" imgW="44424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79BBED-36ED-4166-AF29-FAB02FC34B0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Copper – a Pure Substance</a:t>
            </a:r>
          </a:p>
        </p:txBody>
      </p:sp>
      <p:sp>
        <p:nvSpPr>
          <p:cNvPr id="36868" name="Rectangle 3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color – brownish red</a:t>
            </a:r>
          </a:p>
          <a:p>
            <a:pPr eaLnBrk="1" hangingPunct="1"/>
            <a:r>
              <a:rPr lang="en-US" dirty="0" smtClean="0"/>
              <a:t>shiny, malleable and ductile</a:t>
            </a:r>
          </a:p>
          <a:p>
            <a:pPr eaLnBrk="1" hangingPunct="1"/>
            <a:r>
              <a:rPr lang="en-US" dirty="0" smtClean="0"/>
              <a:t>excellent conductor of heat and electricity</a:t>
            </a:r>
          </a:p>
          <a:p>
            <a:pPr eaLnBrk="1" hangingPunct="1"/>
            <a:r>
              <a:rPr lang="en-US" dirty="0" smtClean="0"/>
              <a:t>melting point = 1084.62°C</a:t>
            </a:r>
          </a:p>
          <a:p>
            <a:pPr eaLnBrk="1" hangingPunct="1"/>
            <a:r>
              <a:rPr lang="en-US" dirty="0" smtClean="0"/>
              <a:t>density = 8.96 g/cm</a:t>
            </a:r>
            <a:r>
              <a:rPr lang="en-US" baseline="30000" dirty="0" smtClean="0"/>
              <a:t>3</a:t>
            </a:r>
            <a:r>
              <a:rPr lang="en-US" dirty="0" smtClean="0"/>
              <a:t> at 20°C</a:t>
            </a:r>
          </a:p>
          <a:p>
            <a:pPr eaLnBrk="1" hangingPunct="1"/>
            <a:r>
              <a:rPr lang="en-US" dirty="0" smtClean="0">
                <a:hlinkClick r:id="rId2"/>
              </a:rPr>
              <a:t>Copper link</a:t>
            </a: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2286000"/>
          </a:xfrm>
          <a:ln>
            <a:solidFill>
              <a:schemeClr val="tx1"/>
            </a:solidFill>
          </a:ln>
        </p:spPr>
        <p:txBody>
          <a:bodyPr lIns="274320" tIns="137160" rIns="27432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286000"/>
            <a:ext cx="9144000" cy="4572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Collect Needed Conversion Factors:</a:t>
            </a:r>
            <a:r>
              <a:rPr lang="en-US" sz="180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US" smtClean="0"/>
              <a:t>Mass:		1 kg = 1000 g</a:t>
            </a:r>
          </a:p>
          <a:p>
            <a:pPr lvl="1">
              <a:buFont typeface="Wingdings" pitchFamily="2" charset="2"/>
              <a:buChar char="Ø"/>
            </a:pPr>
            <a:r>
              <a:rPr lang="en-US" smtClean="0"/>
              <a:t>Volume:		1 mL = 0.001 L;  1 mL = 1 cm</a:t>
            </a:r>
            <a:r>
              <a:rPr lang="en-US" baseline="30000" smtClean="0"/>
              <a:t>3</a:t>
            </a:r>
            <a:endParaRPr lang="en-US" smtClean="0"/>
          </a:p>
        </p:txBody>
      </p:sp>
      <p:sp>
        <p:nvSpPr>
          <p:cNvPr id="12293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22860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lnSpc>
                <a:spcPct val="90000"/>
              </a:lnSpc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Given:	m = 55.9 kg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	V = 57.2 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Equation: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smtClean="0"/>
          </a:p>
        </p:txBody>
      </p:sp>
      <p:sp>
        <p:nvSpPr>
          <p:cNvPr id="1229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1229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A6EFDBA-8B53-42B5-AFAE-26A2419EEB7F}" type="slidenum">
              <a:rPr lang="en-US" smtClean="0"/>
              <a:pPr/>
              <a:t>60</a:t>
            </a:fld>
            <a:endParaRPr lang="en-US" smtClean="0"/>
          </a:p>
        </p:txBody>
      </p:sp>
      <p:graphicFrame>
        <p:nvGraphicFramePr>
          <p:cNvPr id="12290" name="Object 7"/>
          <p:cNvGraphicFramePr>
            <a:graphicFrameLocks/>
          </p:cNvGraphicFramePr>
          <p:nvPr/>
        </p:nvGraphicFramePr>
        <p:xfrm>
          <a:off x="5791200" y="1676400"/>
          <a:ext cx="1219200" cy="609600"/>
        </p:xfrm>
        <a:graphic>
          <a:graphicData uri="http://schemas.openxmlformats.org/presentationml/2006/ole">
            <p:oleObj spid="_x0000_s12290" name="Equation" r:id="rId4" imgW="44424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886200" cy="3048000"/>
          </a:xfrm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2663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3048000"/>
            <a:ext cx="9144000" cy="3810000"/>
          </a:xfrm>
          <a:ln>
            <a:solidFill>
              <a:schemeClr val="tx1"/>
            </a:solidFill>
          </a:ln>
        </p:spPr>
        <p:txBody>
          <a:bodyPr lIns="274320" tIns="137160" rIns="274320"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Write a Solution Map for converting the </a:t>
            </a:r>
            <a:r>
              <a:rPr lang="en-US" b="1" smtClean="0"/>
              <a:t>Mass</a:t>
            </a:r>
            <a:r>
              <a:rPr lang="en-US" smtClean="0"/>
              <a:t> units</a:t>
            </a:r>
          </a:p>
          <a:p>
            <a:pPr marL="365760" indent="-283464" fontAlgn="auto">
              <a:spcBef>
                <a:spcPct val="30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Write a Solution Map for converting the </a:t>
            </a:r>
            <a:r>
              <a:rPr lang="en-US" b="1" smtClean="0"/>
              <a:t>Volume</a:t>
            </a:r>
            <a:r>
              <a:rPr lang="en-US" smtClean="0"/>
              <a:t> units</a:t>
            </a:r>
          </a:p>
          <a:p>
            <a:pPr marL="365760" indent="-283464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smtClean="0"/>
          </a:p>
        </p:txBody>
      </p:sp>
      <p:sp>
        <p:nvSpPr>
          <p:cNvPr id="26636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3886200" y="0"/>
            <a:ext cx="5257800" cy="3048000"/>
          </a:xfrm>
          <a:ln>
            <a:solidFill>
              <a:schemeClr val="tx1"/>
            </a:solidFill>
          </a:ln>
        </p:spPr>
        <p:txBody>
          <a:bodyPr lIns="274320" tIns="137160" rIns="274320">
            <a:normAutofit lnSpcReduction="10000"/>
          </a:bodyPr>
          <a:lstStyle/>
          <a:p>
            <a:pPr marL="365760" indent="-283464" fontAlgn="auto">
              <a:lnSpc>
                <a:spcPct val="90000"/>
              </a:lnSpc>
              <a:spcBef>
                <a:spcPct val="30000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Information: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Given:	m = 55.9 kg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		V = 57.2 L 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Find: 	density,  g/cm</a:t>
            </a:r>
            <a:r>
              <a:rPr lang="en-US" sz="2000" baseline="30000" smtClean="0"/>
              <a:t>3</a:t>
            </a:r>
            <a:endParaRPr lang="en-US" sz="2000" baseline="-25000" smtClean="0"/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Solution Map:	m,V</a:t>
            </a:r>
            <a:r>
              <a:rPr lang="en-US" sz="2000" smtClean="0">
                <a:sym typeface="Symbol" pitchFamily="18" charset="2"/>
              </a:rPr>
              <a:t>D</a:t>
            </a:r>
            <a:endParaRPr lang="en-US" sz="2000" smtClean="0"/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Equation: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Conversion Factors: 	1 kg = 1000 g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				1 mL = 0.001 L</a:t>
            </a:r>
          </a:p>
          <a:p>
            <a:pPr marL="365760" indent="-283464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smtClean="0"/>
              <a:t>				1 mL = 1 cm</a:t>
            </a:r>
            <a:r>
              <a:rPr lang="en-US" sz="2000" baseline="30000" smtClean="0"/>
              <a:t>3</a:t>
            </a:r>
          </a:p>
        </p:txBody>
      </p:sp>
      <p:sp>
        <p:nvSpPr>
          <p:cNvPr id="1332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E90B4B-535F-4C24-8594-9C5393C1A23B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3322" name="Line 4"/>
          <p:cNvSpPr>
            <a:spLocks noChangeShapeType="1"/>
          </p:cNvSpPr>
          <p:nvPr/>
        </p:nvSpPr>
        <p:spPr bwMode="auto">
          <a:xfrm>
            <a:off x="39624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3" name="Rectangle 5"/>
          <p:cNvSpPr>
            <a:spLocks noChangeArrowheads="1"/>
          </p:cNvSpPr>
          <p:nvPr/>
        </p:nvSpPr>
        <p:spPr bwMode="auto">
          <a:xfrm>
            <a:off x="2743200" y="3657600"/>
            <a:ext cx="914400" cy="381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kg</a:t>
            </a:r>
          </a:p>
        </p:txBody>
      </p:sp>
      <p:sp>
        <p:nvSpPr>
          <p:cNvPr id="13324" name="Rectangle 6"/>
          <p:cNvSpPr>
            <a:spLocks noChangeArrowheads="1"/>
          </p:cNvSpPr>
          <p:nvPr/>
        </p:nvSpPr>
        <p:spPr bwMode="auto">
          <a:xfrm>
            <a:off x="4953000" y="3657600"/>
            <a:ext cx="914400" cy="381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66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g</a:t>
            </a:r>
          </a:p>
        </p:txBody>
      </p:sp>
      <p:graphicFrame>
        <p:nvGraphicFramePr>
          <p:cNvPr id="13314" name="Object 8"/>
          <p:cNvGraphicFramePr>
            <a:graphicFrameLocks/>
          </p:cNvGraphicFramePr>
          <p:nvPr/>
        </p:nvGraphicFramePr>
        <p:xfrm>
          <a:off x="6019800" y="1752600"/>
          <a:ext cx="685800" cy="457200"/>
        </p:xfrm>
        <a:graphic>
          <a:graphicData uri="http://schemas.openxmlformats.org/presentationml/2006/ole">
            <p:oleObj spid="_x0000_s13314" name="Equation" r:id="rId4" imgW="444240" imgH="393480" progId="Equation.3">
              <p:embed/>
            </p:oleObj>
          </a:graphicData>
        </a:graphic>
      </p:graphicFrame>
      <p:graphicFrame>
        <p:nvGraphicFramePr>
          <p:cNvPr id="13315" name="Object 9"/>
          <p:cNvGraphicFramePr>
            <a:graphicFrameLocks noChangeAspect="1"/>
          </p:cNvGraphicFramePr>
          <p:nvPr/>
        </p:nvGraphicFramePr>
        <p:xfrm>
          <a:off x="3810000" y="3962400"/>
          <a:ext cx="1054100" cy="939800"/>
        </p:xfrm>
        <a:graphic>
          <a:graphicData uri="http://schemas.openxmlformats.org/presentationml/2006/ole">
            <p:oleObj spid="_x0000_s13315" name="Equation" r:id="rId5" imgW="469800" imgH="419040" progId="Equation.3">
              <p:embed/>
            </p:oleObj>
          </a:graphicData>
        </a:graphic>
      </p:graphicFrame>
      <p:sp>
        <p:nvSpPr>
          <p:cNvPr id="13325" name="Rectangle 10"/>
          <p:cNvSpPr>
            <a:spLocks noChangeArrowheads="1"/>
          </p:cNvSpPr>
          <p:nvPr/>
        </p:nvSpPr>
        <p:spPr bwMode="auto">
          <a:xfrm>
            <a:off x="1447800" y="5410200"/>
            <a:ext cx="914400" cy="381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L</a:t>
            </a:r>
          </a:p>
        </p:txBody>
      </p:sp>
      <p:sp>
        <p:nvSpPr>
          <p:cNvPr id="13326" name="Rectangle 11"/>
          <p:cNvSpPr>
            <a:spLocks noChangeArrowheads="1"/>
          </p:cNvSpPr>
          <p:nvPr/>
        </p:nvSpPr>
        <p:spPr bwMode="auto">
          <a:xfrm>
            <a:off x="3657600" y="5410200"/>
            <a:ext cx="914400" cy="381000"/>
          </a:xfrm>
          <a:prstGeom prst="rect">
            <a:avLst/>
          </a:prstGeom>
          <a:gradFill rotWithShape="0">
            <a:gsLst>
              <a:gs pos="0">
                <a:srgbClr val="FFFFEF"/>
              </a:gs>
              <a:gs pos="100000">
                <a:srgbClr val="FFFF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mL</a:t>
            </a:r>
          </a:p>
        </p:txBody>
      </p:sp>
      <p:graphicFrame>
        <p:nvGraphicFramePr>
          <p:cNvPr id="13316" name="Object 12"/>
          <p:cNvGraphicFramePr>
            <a:graphicFrameLocks noChangeAspect="1"/>
          </p:cNvGraphicFramePr>
          <p:nvPr/>
        </p:nvGraphicFramePr>
        <p:xfrm>
          <a:off x="2743200" y="5743575"/>
          <a:ext cx="882650" cy="666750"/>
        </p:xfrm>
        <a:graphic>
          <a:graphicData uri="http://schemas.openxmlformats.org/presentationml/2006/ole">
            <p:oleObj spid="_x0000_s13316" name="Equation" r:id="rId6" imgW="520560" imgH="393480" progId="Equation.3">
              <p:embed/>
            </p:oleObj>
          </a:graphicData>
        </a:graphic>
      </p:graphicFrame>
      <p:sp>
        <p:nvSpPr>
          <p:cNvPr id="13327" name="Line 13"/>
          <p:cNvSpPr>
            <a:spLocks noChangeShapeType="1"/>
          </p:cNvSpPr>
          <p:nvPr/>
        </p:nvSpPr>
        <p:spPr bwMode="auto">
          <a:xfrm>
            <a:off x="26670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8" name="Rectangle 14"/>
          <p:cNvSpPr>
            <a:spLocks noChangeArrowheads="1"/>
          </p:cNvSpPr>
          <p:nvPr/>
        </p:nvSpPr>
        <p:spPr bwMode="auto">
          <a:xfrm>
            <a:off x="5791200" y="5410200"/>
            <a:ext cx="914400" cy="381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6699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cm</a:t>
            </a:r>
            <a:r>
              <a:rPr lang="en-US" baseline="30000"/>
              <a:t>3</a:t>
            </a:r>
            <a:endParaRPr lang="en-US"/>
          </a:p>
        </p:txBody>
      </p:sp>
      <p:sp>
        <p:nvSpPr>
          <p:cNvPr id="13329" name="Line 15"/>
          <p:cNvSpPr>
            <a:spLocks noChangeShapeType="1"/>
          </p:cNvSpPr>
          <p:nvPr/>
        </p:nvSpPr>
        <p:spPr bwMode="auto">
          <a:xfrm>
            <a:off x="48006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3317" name="Object 16"/>
          <p:cNvGraphicFramePr>
            <a:graphicFrameLocks noChangeAspect="1"/>
          </p:cNvGraphicFramePr>
          <p:nvPr/>
        </p:nvGraphicFramePr>
        <p:xfrm>
          <a:off x="4800600" y="5638800"/>
          <a:ext cx="758825" cy="804863"/>
        </p:xfrm>
        <a:graphic>
          <a:graphicData uri="http://schemas.openxmlformats.org/presentationml/2006/ole">
            <p:oleObj spid="_x0000_s13317" name="Equation" r:id="rId7" imgW="406080" imgH="43164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3276600"/>
          </a:xfrm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3276600"/>
            <a:ext cx="9144000" cy="3581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Apply the Solution Maps</a:t>
            </a:r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1600" smtClean="0"/>
          </a:p>
          <a:p>
            <a:pPr>
              <a:buFont typeface="Wingdings" pitchFamily="2" charset="2"/>
              <a:buChar char="Ø"/>
            </a:pPr>
            <a:endParaRPr lang="en-US" sz="1800" smtClean="0"/>
          </a:p>
        </p:txBody>
      </p:sp>
      <p:sp>
        <p:nvSpPr>
          <p:cNvPr id="14342" name="Rectangle 12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32766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55.9 kg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57.2 L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baseline="-250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Solution Map:	m,V</a:t>
            </a:r>
            <a:r>
              <a:rPr lang="en-US" sz="2400" smtClean="0">
                <a:sym typeface="Symbol" pitchFamily="18" charset="2"/>
              </a:rPr>
              <a:t>D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Equation: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baseline="30000" smtClean="0"/>
          </a:p>
        </p:txBody>
      </p:sp>
      <p:sp>
        <p:nvSpPr>
          <p:cNvPr id="14343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1434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52755B-88C6-47BB-BC59-EE0E4A7DED4A}" type="slidenum">
              <a:rPr lang="en-US" smtClean="0"/>
              <a:pPr/>
              <a:t>62</a:t>
            </a:fld>
            <a:endParaRPr lang="en-US" smtClean="0"/>
          </a:p>
        </p:txBody>
      </p:sp>
      <p:graphicFrame>
        <p:nvGraphicFramePr>
          <p:cNvPr id="14338" name="Object 10"/>
          <p:cNvGraphicFramePr>
            <a:graphicFrameLocks noChangeAspect="1"/>
          </p:cNvGraphicFramePr>
          <p:nvPr/>
        </p:nvGraphicFramePr>
        <p:xfrm>
          <a:off x="2362200" y="3962400"/>
          <a:ext cx="3124200" cy="1044575"/>
        </p:xfrm>
        <a:graphic>
          <a:graphicData uri="http://schemas.openxmlformats.org/presentationml/2006/ole">
            <p:oleObj spid="_x0000_s14338" name="Equation" r:id="rId4" imgW="1257120" imgH="419040" progId="Equation.3">
              <p:embed/>
            </p:oleObj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200400" y="4343400"/>
            <a:ext cx="1295400" cy="609600"/>
            <a:chOff x="2016" y="2736"/>
            <a:chExt cx="816" cy="384"/>
          </a:xfrm>
        </p:grpSpPr>
        <p:sp>
          <p:nvSpPr>
            <p:cNvPr id="14347" name="Line 4"/>
            <p:cNvSpPr>
              <a:spLocks noChangeShapeType="1"/>
            </p:cNvSpPr>
            <p:nvPr/>
          </p:nvSpPr>
          <p:spPr bwMode="auto">
            <a:xfrm flipH="1">
              <a:off x="2016" y="2736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Line 5"/>
            <p:cNvSpPr>
              <a:spLocks noChangeShapeType="1"/>
            </p:cNvSpPr>
            <p:nvPr/>
          </p:nvSpPr>
          <p:spPr bwMode="auto">
            <a:xfrm flipH="1">
              <a:off x="2640" y="2928"/>
              <a:ext cx="19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2895600" y="5105400"/>
            <a:ext cx="2193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= 5.59 x 10</a:t>
            </a:r>
            <a:r>
              <a:rPr lang="en-US" sz="2800" baseline="30000"/>
              <a:t>4</a:t>
            </a:r>
            <a:r>
              <a:rPr lang="en-US" sz="2800"/>
              <a:t> g</a:t>
            </a:r>
          </a:p>
        </p:txBody>
      </p:sp>
      <p:graphicFrame>
        <p:nvGraphicFramePr>
          <p:cNvPr id="14339" name="Object 14"/>
          <p:cNvGraphicFramePr>
            <a:graphicFrameLocks/>
          </p:cNvGraphicFramePr>
          <p:nvPr/>
        </p:nvGraphicFramePr>
        <p:xfrm>
          <a:off x="5791200" y="2286000"/>
          <a:ext cx="1219200" cy="762000"/>
        </p:xfrm>
        <a:graphic>
          <a:graphicData uri="http://schemas.openxmlformats.org/presentationml/2006/ole">
            <p:oleObj spid="_x0000_s14339" name="Equation" r:id="rId5" imgW="44424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1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3276600"/>
          </a:xfrm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3276600"/>
            <a:ext cx="9144000" cy="3581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Apply the Solution Maps</a:t>
            </a:r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2800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15366" name="Rectangle 14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32766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5.59 x 10</a:t>
            </a:r>
            <a:r>
              <a:rPr lang="en-US" sz="2400" baseline="30000" smtClean="0"/>
              <a:t>4</a:t>
            </a:r>
            <a:r>
              <a:rPr lang="en-US" sz="2400" smtClean="0"/>
              <a:t> 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57.2 L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baseline="-250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Solution Map:	m,V</a:t>
            </a:r>
            <a:r>
              <a:rPr lang="en-US" sz="2400" smtClean="0">
                <a:sym typeface="Symbol" pitchFamily="18" charset="2"/>
              </a:rPr>
              <a:t>D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Equation: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baseline="30000" smtClean="0"/>
          </a:p>
        </p:txBody>
      </p:sp>
      <p:sp>
        <p:nvSpPr>
          <p:cNvPr id="15367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Tro's Introductory Chemistry, Chapter 2</a:t>
            </a:r>
          </a:p>
        </p:txBody>
      </p:sp>
      <p:sp>
        <p:nvSpPr>
          <p:cNvPr id="1536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4BE651C-BE84-45DC-8440-8534316BD51E}" type="slidenum">
              <a:rPr lang="en-US" smtClean="0"/>
              <a:pPr/>
              <a:t>63</a:t>
            </a:fld>
            <a:endParaRPr lang="en-US" smtClean="0"/>
          </a:p>
        </p:txBody>
      </p:sp>
      <p:graphicFrame>
        <p:nvGraphicFramePr>
          <p:cNvPr id="15362" name="Object 10"/>
          <p:cNvGraphicFramePr>
            <a:graphicFrameLocks noChangeAspect="1"/>
          </p:cNvGraphicFramePr>
          <p:nvPr/>
        </p:nvGraphicFramePr>
        <p:xfrm>
          <a:off x="1447800" y="4038600"/>
          <a:ext cx="4953000" cy="1092200"/>
        </p:xfrm>
        <a:graphic>
          <a:graphicData uri="http://schemas.openxmlformats.org/presentationml/2006/ole">
            <p:oleObj spid="_x0000_s15362" name="Equation" r:id="rId4" imgW="1879560" imgH="419040" progId="Equation.3">
              <p:embed/>
            </p:oleObj>
          </a:graphicData>
        </a:graphic>
      </p:graphicFrame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2362200" y="53340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= 5.72 x 10</a:t>
            </a:r>
            <a:r>
              <a:rPr lang="en-US" sz="2800" baseline="30000"/>
              <a:t>4</a:t>
            </a:r>
            <a:r>
              <a:rPr lang="en-US" sz="2800"/>
              <a:t> cm</a:t>
            </a:r>
            <a:r>
              <a:rPr lang="en-US" sz="2800" baseline="30000"/>
              <a:t>3</a:t>
            </a:r>
            <a:endParaRPr lang="en-US" sz="280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209800" y="4495800"/>
            <a:ext cx="1828800" cy="609600"/>
            <a:chOff x="1392" y="2832"/>
            <a:chExt cx="1152" cy="384"/>
          </a:xfrm>
        </p:grpSpPr>
        <p:sp>
          <p:nvSpPr>
            <p:cNvPr id="15374" name="Line 5"/>
            <p:cNvSpPr>
              <a:spLocks noChangeShapeType="1"/>
            </p:cNvSpPr>
            <p:nvPr/>
          </p:nvSpPr>
          <p:spPr bwMode="auto">
            <a:xfrm flipH="1">
              <a:off x="1392" y="2832"/>
              <a:ext cx="192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Line 11"/>
            <p:cNvSpPr>
              <a:spLocks noChangeShapeType="1"/>
            </p:cNvSpPr>
            <p:nvPr/>
          </p:nvSpPr>
          <p:spPr bwMode="auto">
            <a:xfrm flipH="1">
              <a:off x="2352" y="3024"/>
              <a:ext cx="192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429000" y="4267200"/>
            <a:ext cx="1676400" cy="838200"/>
            <a:chOff x="2160" y="2688"/>
            <a:chExt cx="1056" cy="528"/>
          </a:xfrm>
        </p:grpSpPr>
        <p:sp>
          <p:nvSpPr>
            <p:cNvPr id="15372" name="Line 4"/>
            <p:cNvSpPr>
              <a:spLocks noChangeShapeType="1"/>
            </p:cNvSpPr>
            <p:nvPr/>
          </p:nvSpPr>
          <p:spPr bwMode="auto">
            <a:xfrm flipH="1">
              <a:off x="2160" y="2688"/>
              <a:ext cx="192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3" name="Line 12"/>
            <p:cNvSpPr>
              <a:spLocks noChangeShapeType="1"/>
            </p:cNvSpPr>
            <p:nvPr/>
          </p:nvSpPr>
          <p:spPr bwMode="auto">
            <a:xfrm flipH="1">
              <a:off x="3024" y="3024"/>
              <a:ext cx="192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5363" name="Object 16"/>
          <p:cNvGraphicFramePr>
            <a:graphicFrameLocks/>
          </p:cNvGraphicFramePr>
          <p:nvPr/>
        </p:nvGraphicFramePr>
        <p:xfrm>
          <a:off x="5791200" y="2286000"/>
          <a:ext cx="1219200" cy="762000"/>
        </p:xfrm>
        <a:graphic>
          <a:graphicData uri="http://schemas.openxmlformats.org/presentationml/2006/ole">
            <p:oleObj spid="_x0000_s15363" name="Equation" r:id="rId5" imgW="44424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7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3276600"/>
          </a:xfrm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638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0" y="3276600"/>
            <a:ext cx="9144000" cy="3581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Apply the Solution Maps - Equation</a:t>
            </a:r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2800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16390" name="Rectangle 12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32766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5.59 x 10</a:t>
            </a:r>
            <a:r>
              <a:rPr lang="en-US" sz="2400" baseline="30000" smtClean="0"/>
              <a:t>4</a:t>
            </a:r>
            <a:r>
              <a:rPr lang="en-US" sz="2400" smtClean="0"/>
              <a:t> 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5.72 x 10</a:t>
            </a:r>
            <a:r>
              <a:rPr lang="en-US" sz="2400" baseline="30000" smtClean="0"/>
              <a:t>4</a:t>
            </a:r>
            <a:r>
              <a:rPr lang="en-US" sz="2400" smtClean="0"/>
              <a:t> cm</a:t>
            </a:r>
            <a:r>
              <a:rPr lang="en-US" sz="2400" baseline="30000" smtClean="0"/>
              <a:t>3</a:t>
            </a:r>
            <a:r>
              <a:rPr lang="en-US" sz="240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baseline="-250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Solution Map:	m,V</a:t>
            </a:r>
            <a:r>
              <a:rPr lang="en-US" sz="2400" smtClean="0">
                <a:sym typeface="Symbol" pitchFamily="18" charset="2"/>
              </a:rPr>
              <a:t>D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Equation: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baseline="30000" smtClean="0"/>
          </a:p>
        </p:txBody>
      </p:sp>
      <p:sp>
        <p:nvSpPr>
          <p:cNvPr id="1639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91C702-5951-43BA-B953-67C49B56624A}" type="slidenum">
              <a:rPr lang="en-US" smtClean="0"/>
              <a:pPr/>
              <a:t>64</a:t>
            </a:fld>
            <a:endParaRPr lang="en-US" smtClean="0"/>
          </a:p>
        </p:txBody>
      </p:sp>
      <p:graphicFrame>
        <p:nvGraphicFramePr>
          <p:cNvPr id="16386" name="Object 13"/>
          <p:cNvGraphicFramePr>
            <a:graphicFrameLocks/>
          </p:cNvGraphicFramePr>
          <p:nvPr/>
        </p:nvGraphicFramePr>
        <p:xfrm>
          <a:off x="5791200" y="2286000"/>
          <a:ext cx="1219200" cy="762000"/>
        </p:xfrm>
        <a:graphic>
          <a:graphicData uri="http://schemas.openxmlformats.org/presentationml/2006/ole">
            <p:oleObj spid="_x0000_s16386" name="Equation" r:id="rId4" imgW="444240" imgH="393480" progId="Equation.3">
              <p:embed/>
            </p:oleObj>
          </a:graphicData>
        </a:graphic>
      </p:graphicFrame>
      <p:graphicFrame>
        <p:nvGraphicFramePr>
          <p:cNvPr id="16387" name="Object 14"/>
          <p:cNvGraphicFramePr>
            <a:graphicFrameLocks/>
          </p:cNvGraphicFramePr>
          <p:nvPr/>
        </p:nvGraphicFramePr>
        <p:xfrm>
          <a:off x="2157413" y="3962400"/>
          <a:ext cx="4471987" cy="1066800"/>
        </p:xfrm>
        <a:graphic>
          <a:graphicData uri="http://schemas.openxmlformats.org/presentationml/2006/ole">
            <p:oleObj spid="_x0000_s16387" name="Equation" r:id="rId5" imgW="1511280" imgH="419040" progId="Equation.3">
              <p:embed/>
            </p:oleObj>
          </a:graphicData>
        </a:graphic>
      </p:graphicFrame>
      <p:sp>
        <p:nvSpPr>
          <p:cNvPr id="116751" name="Text Box 15"/>
          <p:cNvSpPr txBox="1">
            <a:spLocks noChangeArrowheads="1"/>
          </p:cNvSpPr>
          <p:nvPr/>
        </p:nvSpPr>
        <p:spPr bwMode="auto">
          <a:xfrm>
            <a:off x="3733800" y="5257800"/>
            <a:ext cx="29035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= 0.9772727 g/cm</a:t>
            </a:r>
            <a:r>
              <a:rPr lang="en-US" sz="2800" baseline="30000"/>
              <a:t>3</a:t>
            </a:r>
            <a:endParaRPr lang="en-US" sz="2800"/>
          </a:p>
        </p:txBody>
      </p:sp>
      <p:sp>
        <p:nvSpPr>
          <p:cNvPr id="116752" name="Text Box 16"/>
          <p:cNvSpPr txBox="1">
            <a:spLocks noChangeArrowheads="1"/>
          </p:cNvSpPr>
          <p:nvPr/>
        </p:nvSpPr>
        <p:spPr bwMode="auto">
          <a:xfrm>
            <a:off x="3733800" y="5867400"/>
            <a:ext cx="2192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= 0.977 g/cm</a:t>
            </a:r>
            <a:r>
              <a:rPr lang="en-US" sz="2800" baseline="30000"/>
              <a:t>3</a:t>
            </a:r>
            <a:endParaRPr lang="en-US" sz="2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1" grpId="0" autoUpdateAnimBg="0"/>
      <p:bldP spid="116752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3276600"/>
          </a:xfrm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Example:</a:t>
            </a:r>
            <a:br>
              <a:rPr lang="en-US" sz="240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A 55.9 kg person displaces 57.2 L of water when submerged in a water tank.  What is the density of the person in g/cm</a:t>
            </a:r>
            <a:r>
              <a:rPr lang="en-US" sz="2400" baseline="30000" smtClean="0">
                <a:solidFill>
                  <a:schemeClr val="tx2">
                    <a:satMod val="130000"/>
                  </a:schemeClr>
                </a:solidFill>
              </a:rPr>
              <a:t>3</a:t>
            </a:r>
            <a:r>
              <a:rPr lang="en-US" sz="2400" smtClean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3276600"/>
            <a:ext cx="9144000" cy="3581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r>
              <a:rPr lang="en-US" smtClean="0"/>
              <a:t>Check the Solution</a:t>
            </a:r>
          </a:p>
          <a:p>
            <a:pPr lvl="1">
              <a:spcBef>
                <a:spcPct val="300000"/>
              </a:spcBef>
              <a:buFont typeface="Wingdings" pitchFamily="2" charset="2"/>
              <a:buChar char="Ø"/>
            </a:pPr>
            <a:endParaRPr lang="en-US" sz="2800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</p:txBody>
      </p:sp>
      <p:sp>
        <p:nvSpPr>
          <p:cNvPr id="17413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67200" y="0"/>
            <a:ext cx="4876800" cy="32766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>
              <a:spcBef>
                <a:spcPct val="300000"/>
              </a:spcBef>
              <a:buFont typeface="Wingdings" pitchFamily="2" charset="2"/>
              <a:buNone/>
            </a:pPr>
            <a:r>
              <a:rPr lang="en-US" sz="2400" smtClean="0"/>
              <a:t>Information: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Given:	m = 5.59 x 10</a:t>
            </a:r>
            <a:r>
              <a:rPr lang="en-US" sz="2400" baseline="30000" smtClean="0"/>
              <a:t>4</a:t>
            </a:r>
            <a:r>
              <a:rPr lang="en-US" sz="2400" smtClean="0"/>
              <a:t> g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	V = 5.72 x 10</a:t>
            </a:r>
            <a:r>
              <a:rPr lang="en-US" sz="2400" baseline="30000" smtClean="0"/>
              <a:t>4</a:t>
            </a:r>
            <a:r>
              <a:rPr lang="en-US" sz="2400" smtClean="0"/>
              <a:t> cm</a:t>
            </a:r>
            <a:r>
              <a:rPr lang="en-US" sz="2400" baseline="30000" smtClean="0"/>
              <a:t>3</a:t>
            </a:r>
            <a:r>
              <a:rPr lang="en-US" sz="240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Find: 	density,  g/cm</a:t>
            </a:r>
            <a:r>
              <a:rPr lang="en-US" sz="2400" baseline="30000" smtClean="0"/>
              <a:t>3</a:t>
            </a:r>
            <a:endParaRPr lang="en-US" sz="2400" baseline="-250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Solution Map:	m,V</a:t>
            </a:r>
            <a:r>
              <a:rPr lang="en-US" sz="2400" smtClean="0">
                <a:sym typeface="Symbol" pitchFamily="18" charset="2"/>
              </a:rPr>
              <a:t>D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smtClean="0"/>
              <a:t>Equation: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baseline="30000" smtClean="0"/>
          </a:p>
        </p:txBody>
      </p:sp>
      <p:sp>
        <p:nvSpPr>
          <p:cNvPr id="174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D0CE09-D6E4-48F6-8490-90E279B8AD2F}" type="slidenum">
              <a:rPr lang="en-US" smtClean="0"/>
              <a:pPr/>
              <a:t>65</a:t>
            </a:fld>
            <a:endParaRPr lang="en-US" smtClean="0"/>
          </a:p>
        </p:txBody>
      </p:sp>
      <p:graphicFrame>
        <p:nvGraphicFramePr>
          <p:cNvPr id="17410" name="Object 5"/>
          <p:cNvGraphicFramePr>
            <a:graphicFrameLocks/>
          </p:cNvGraphicFramePr>
          <p:nvPr/>
        </p:nvGraphicFramePr>
        <p:xfrm>
          <a:off x="5791200" y="2286000"/>
          <a:ext cx="1219200" cy="762000"/>
        </p:xfrm>
        <a:graphic>
          <a:graphicData uri="http://schemas.openxmlformats.org/presentationml/2006/ole">
            <p:oleObj spid="_x0000_s17410" name="Equation" r:id="rId4" imgW="444240" imgH="393480" progId="Equation.3">
              <p:embed/>
            </p:oleObj>
          </a:graphicData>
        </a:graphic>
      </p:graphicFrame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1463675" y="4343400"/>
            <a:ext cx="63023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/>
              <a:t>The units of the answer, g/cm</a:t>
            </a:r>
            <a:r>
              <a:rPr lang="en-US" sz="2800" baseline="30000"/>
              <a:t>3</a:t>
            </a:r>
            <a:r>
              <a:rPr lang="en-US" sz="2800"/>
              <a:t>, are correct.</a:t>
            </a:r>
          </a:p>
          <a:p>
            <a:pPr algn="ctr"/>
            <a:r>
              <a:rPr lang="en-US" sz="2800"/>
              <a:t>The magnitude of the answer makes sense.</a:t>
            </a:r>
          </a:p>
          <a:p>
            <a:pPr algn="ctr"/>
            <a:r>
              <a:rPr lang="en-US" sz="2800"/>
              <a:t>Since the mass in kg and volume in L are </a:t>
            </a:r>
          </a:p>
          <a:p>
            <a:pPr algn="ctr"/>
            <a:r>
              <a:rPr lang="en-US" sz="2800"/>
              <a:t>very close in magnitude, the answer’s </a:t>
            </a:r>
          </a:p>
          <a:p>
            <a:pPr algn="ctr"/>
            <a:r>
              <a:rPr lang="en-US" sz="2800"/>
              <a:t>magnitude should be close to 1.</a:t>
            </a:r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3200400" y="3810000"/>
            <a:ext cx="2538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D = 0.977 g/cm</a:t>
            </a:r>
            <a:r>
              <a:rPr lang="en-US" sz="2800" baseline="30000"/>
              <a:t>3</a:t>
            </a:r>
            <a:endParaRPr lang="en-US" sz="2800"/>
          </a:p>
        </p:txBody>
      </p:sp>
    </p:spTree>
  </p:cSld>
  <p:clrMapOvr>
    <a:masterClrMapping/>
  </p:clrMapOvr>
  <p:transition>
    <p:fade thruBlk="1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09FCC2-23B8-40D9-A1D6-DDEA7BE3246F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Energy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686800" cy="4419600"/>
          </a:xfrm>
        </p:spPr>
        <p:txBody>
          <a:bodyPr/>
          <a:lstStyle/>
          <a:p>
            <a:pPr eaLnBrk="1" hangingPunct="1"/>
            <a:r>
              <a:rPr lang="en-US" smtClean="0"/>
              <a:t>there are things that do not have mass and volume</a:t>
            </a:r>
          </a:p>
          <a:p>
            <a:pPr eaLnBrk="1" hangingPunct="1"/>
            <a:r>
              <a:rPr lang="en-US" smtClean="0"/>
              <a:t>these things fall into a category we call </a:t>
            </a:r>
            <a:r>
              <a:rPr lang="en-US" b="1" smtClean="0"/>
              <a:t>Energy</a:t>
            </a:r>
          </a:p>
          <a:p>
            <a:pPr eaLnBrk="1" hangingPunct="1"/>
            <a:r>
              <a:rPr lang="en-US" smtClean="0"/>
              <a:t>Energy is anything that has the capacity to do work</a:t>
            </a:r>
          </a:p>
          <a:p>
            <a:pPr eaLnBrk="1" hangingPunct="1"/>
            <a:r>
              <a:rPr lang="en-US" smtClean="0"/>
              <a:t>even though Chemistry is the study of matter, matter is effected by energy</a:t>
            </a:r>
          </a:p>
          <a:p>
            <a:pPr lvl="1" eaLnBrk="1" hangingPunct="1"/>
            <a:r>
              <a:rPr lang="en-US" smtClean="0"/>
              <a:t>it can cause physical and/or chemical changes in matter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26F23E-0402-46E4-A30B-996B24363202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Law of Conservation of Energy</a:t>
            </a:r>
          </a:p>
        </p:txBody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/>
              <a:t>“</a:t>
            </a:r>
            <a:r>
              <a:rPr lang="en-US" i="1" smtClean="0"/>
              <a:t>Energy can neither be created nor destroyed”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the total amount of energy in the universe is constant – there is no process that can increase or decrease that amount</a:t>
            </a:r>
          </a:p>
          <a:p>
            <a:pPr eaLnBrk="1" hangingPunct="1"/>
            <a:r>
              <a:rPr lang="en-US" smtClean="0"/>
              <a:t>however we can transfer energy from one place in the universe to another, and we can change its form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AD1785E-4BD7-4758-AE97-57359A713C79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Kinds of Energy</a:t>
            </a:r>
            <a:br>
              <a:rPr lang="en-US" smtClean="0"/>
            </a:br>
            <a:r>
              <a:rPr lang="en-US" smtClean="0"/>
              <a:t>Kinetic and Potential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5181600" cy="3733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chemeClr val="hlink"/>
                </a:solidFill>
              </a:rPr>
              <a:t>Kinetic Energy</a:t>
            </a:r>
            <a:r>
              <a:rPr lang="en-US" smtClean="0"/>
              <a:t> is energy of motion, or energy that is being transferred from one object to another</a:t>
            </a:r>
            <a:endParaRPr lang="en-US" sz="3600" smtClean="0"/>
          </a:p>
          <a:p>
            <a:pPr eaLnBrk="1" hangingPunct="1">
              <a:spcBef>
                <a:spcPct val="0"/>
              </a:spcBef>
            </a:pPr>
            <a:r>
              <a:rPr lang="en-US" b="1" smtClean="0">
                <a:solidFill>
                  <a:schemeClr val="hlink"/>
                </a:solidFill>
              </a:rPr>
              <a:t>Potential Energy</a:t>
            </a:r>
            <a:r>
              <a:rPr lang="en-US" smtClean="0"/>
              <a:t> is energy that is stored</a:t>
            </a:r>
          </a:p>
          <a:p>
            <a:pPr lvl="1" eaLnBrk="1" hangingPunct="1">
              <a:spcBef>
                <a:spcPct val="0"/>
              </a:spcBef>
            </a:pPr>
            <a:endParaRPr lang="en-US" smtClean="0"/>
          </a:p>
        </p:txBody>
      </p:sp>
      <p:pic>
        <p:nvPicPr>
          <p:cNvPr id="73733" name="Picture 6" descr="da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209800"/>
            <a:ext cx="3209925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2980CC-EA76-4D01-A1A7-BE3A4590A70D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Some Forms of Energy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Electrical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kinetic energy associated with the flow of electrical charge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Heat or Thermal Energy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kinetic energy associated with molecular motion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Light or Radiant Energy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kinetic energy associated with energy transitions in an atom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Nuclear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potential energy in the nucleus of atoms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Chemical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potential energy in the attachment of atoms or because of their position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922F16-D613-456F-89FE-9E766886745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492125"/>
          </a:xfrm>
        </p:spPr>
        <p:txBody>
          <a:bodyPr/>
          <a:lstStyle/>
          <a:p>
            <a:pPr eaLnBrk="1" hangingPunct="1"/>
            <a:r>
              <a:rPr lang="en-US" smtClean="0"/>
              <a:t>Brass – a Mixture</a:t>
            </a:r>
          </a:p>
        </p:txBody>
      </p:sp>
      <p:graphicFrame>
        <p:nvGraphicFramePr>
          <p:cNvPr id="14436" name="Group 100"/>
          <p:cNvGraphicFramePr>
            <a:graphicFrameLocks noGrp="1"/>
          </p:cNvGraphicFramePr>
          <p:nvPr/>
        </p:nvGraphicFramePr>
        <p:xfrm>
          <a:off x="136525" y="1917700"/>
          <a:ext cx="8915400" cy="3796856"/>
        </p:xfrm>
        <a:graphic>
          <a:graphicData uri="http://schemas.openxmlformats.org/drawingml/2006/table">
            <a:tbl>
              <a:tblPr/>
              <a:tblGrid>
                <a:gridCol w="1382713"/>
                <a:gridCol w="914400"/>
                <a:gridCol w="914400"/>
                <a:gridCol w="788987"/>
                <a:gridCol w="952500"/>
                <a:gridCol w="762000"/>
                <a:gridCol w="1068388"/>
                <a:gridCol w="2132012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 Cu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 Zn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Density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g/cm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°C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Tensile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Strength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Gilding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reddish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pre-83 pennies,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munitions, plaques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Commercial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bronze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61K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door knobs,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grillwork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Jewelry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bronze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66K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costume jewelry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Common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70K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lamp fixtures,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bead chain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Muntz metal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yellow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8.39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70K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nuts &amp; bolts,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57" name="Text Box 101"/>
          <p:cNvSpPr txBox="1">
            <a:spLocks noChangeArrowheads="1"/>
          </p:cNvSpPr>
          <p:nvPr/>
        </p:nvSpPr>
        <p:spPr bwMode="auto">
          <a:xfrm>
            <a:off x="593725" y="5908675"/>
            <a:ext cx="5907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Note the variable composition for this mixture.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71F486-2D12-4343-9213-E5640353C60D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Units of Energy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2590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b="1" smtClean="0"/>
              <a:t>calorie (cal)</a:t>
            </a:r>
            <a:r>
              <a:rPr lang="en-US" smtClean="0"/>
              <a:t> is the amount of energy needed to raise one gram of water by 1°C</a:t>
            </a:r>
          </a:p>
          <a:p>
            <a:pPr lvl="1" eaLnBrk="1" hangingPunct="1"/>
            <a:r>
              <a:rPr lang="en-US" smtClean="0"/>
              <a:t>kcal = energy needed to raise 1000 g of water 1°C</a:t>
            </a:r>
          </a:p>
          <a:p>
            <a:pPr lvl="1" eaLnBrk="1" hangingPunct="1"/>
            <a:r>
              <a:rPr lang="en-US" smtClean="0"/>
              <a:t>food Calories = kcals</a:t>
            </a:r>
            <a:endParaRPr lang="en-US" b="1" smtClean="0"/>
          </a:p>
        </p:txBody>
      </p:sp>
      <p:graphicFrame>
        <p:nvGraphicFramePr>
          <p:cNvPr id="57441" name="Group 97"/>
          <p:cNvGraphicFramePr>
            <a:graphicFrameLocks noGrp="1"/>
          </p:cNvGraphicFramePr>
          <p:nvPr/>
        </p:nvGraphicFramePr>
        <p:xfrm>
          <a:off x="533400" y="3886200"/>
          <a:ext cx="8305800" cy="1828800"/>
        </p:xfrm>
        <a:graphic>
          <a:graphicData uri="http://schemas.openxmlformats.org/drawingml/2006/table">
            <a:tbl>
              <a:tblPr/>
              <a:tblGrid>
                <a:gridCol w="4572000"/>
                <a:gridCol w="685800"/>
                <a:gridCol w="30480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</a:rPr>
                        <a:t>Energy Conversion Factors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calorie (cal)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4.184 joules (J)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Calorie (Cal)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1000 calories (cal)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 kilowatt-hour (kWh)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3.60 x 10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joules (J)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0589BB-C695-48B6-8C40-682672CDF3C0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Meaning of Heat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458200" cy="4114800"/>
          </a:xfrm>
        </p:spPr>
        <p:txBody>
          <a:bodyPr/>
          <a:lstStyle/>
          <a:p>
            <a:pPr eaLnBrk="1" hangingPunct="1"/>
            <a:r>
              <a:rPr lang="en-US" smtClean="0"/>
              <a:t>Heat is the exchange of thermal </a:t>
            </a:r>
            <a:r>
              <a:rPr lang="en-US" b="1" smtClean="0"/>
              <a:t>energy</a:t>
            </a:r>
            <a:r>
              <a:rPr lang="en-US" smtClean="0"/>
              <a:t> between samples of matter</a:t>
            </a:r>
          </a:p>
          <a:p>
            <a:pPr eaLnBrk="1" hangingPunct="1"/>
            <a:r>
              <a:rPr lang="en-US" smtClean="0"/>
              <a:t>heat flows from the matter that has high thermal energy to matter that has low thermal energy</a:t>
            </a:r>
          </a:p>
          <a:p>
            <a:pPr lvl="1" eaLnBrk="1" hangingPunct="1"/>
            <a:r>
              <a:rPr lang="en-US" smtClean="0"/>
              <a:t>until …</a:t>
            </a:r>
          </a:p>
          <a:p>
            <a:pPr eaLnBrk="1" hangingPunct="1"/>
            <a:r>
              <a:rPr lang="en-US" smtClean="0"/>
              <a:t>heat is exchanged through molecular collisions between two samples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0DF769-9E65-4EC3-B37E-330E934E5AF9}" type="slidenum">
              <a:rPr lang="en-US" smtClean="0"/>
              <a:pPr/>
              <a:t>72</a:t>
            </a:fld>
            <a:endParaRPr lang="en-US" smtClean="0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Meaning of Temperature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smtClean="0"/>
              <a:t>Temperature is a </a:t>
            </a:r>
            <a:r>
              <a:rPr lang="en-US" b="1" smtClean="0"/>
              <a:t>measure</a:t>
            </a:r>
            <a:r>
              <a:rPr lang="en-US" smtClean="0"/>
              <a:t> of the </a:t>
            </a:r>
            <a:r>
              <a:rPr lang="en-US" u="sng" smtClean="0"/>
              <a:t>average kinetic energy</a:t>
            </a:r>
            <a:r>
              <a:rPr lang="en-US" smtClean="0"/>
              <a:t> of the molecules in a sample</a:t>
            </a:r>
          </a:p>
          <a:p>
            <a:pPr eaLnBrk="1" hangingPunct="1"/>
            <a:r>
              <a:rPr lang="en-US" smtClean="0"/>
              <a:t>Not all molecules in a sample have the same amount of  kinetic energy</a:t>
            </a:r>
          </a:p>
          <a:p>
            <a:pPr eaLnBrk="1" hangingPunct="1"/>
            <a:r>
              <a:rPr lang="en-US" smtClean="0"/>
              <a:t>higher temperature means a larger average kinetic energy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10C882-E38C-4EFF-847B-20462D45665D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772400" cy="9144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Temperature Scales</a:t>
            </a:r>
          </a:p>
        </p:txBody>
      </p:sp>
      <p:grpSp>
        <p:nvGrpSpPr>
          <p:cNvPr id="78852" name="Group 78"/>
          <p:cNvGrpSpPr>
            <a:grpSpLocks/>
          </p:cNvGrpSpPr>
          <p:nvPr/>
        </p:nvGrpSpPr>
        <p:grpSpPr bwMode="auto">
          <a:xfrm>
            <a:off x="1957388" y="914400"/>
            <a:ext cx="609600" cy="5029200"/>
            <a:chOff x="624" y="576"/>
            <a:chExt cx="384" cy="3168"/>
          </a:xfrm>
        </p:grpSpPr>
        <p:sp>
          <p:nvSpPr>
            <p:cNvPr id="78903" name="Line 4"/>
            <p:cNvSpPr>
              <a:spLocks noChangeShapeType="1"/>
            </p:cNvSpPr>
            <p:nvPr/>
          </p:nvSpPr>
          <p:spPr bwMode="auto">
            <a:xfrm>
              <a:off x="624" y="576"/>
              <a:ext cx="0" cy="3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4" name="Line 5"/>
            <p:cNvSpPr>
              <a:spLocks noChangeShapeType="1"/>
            </p:cNvSpPr>
            <p:nvPr/>
          </p:nvSpPr>
          <p:spPr bwMode="auto">
            <a:xfrm>
              <a:off x="624" y="374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5" name="Line 6"/>
            <p:cNvSpPr>
              <a:spLocks noChangeShapeType="1"/>
            </p:cNvSpPr>
            <p:nvPr/>
          </p:nvSpPr>
          <p:spPr bwMode="auto">
            <a:xfrm>
              <a:off x="624" y="36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6" name="Line 7"/>
            <p:cNvSpPr>
              <a:spLocks noChangeShapeType="1"/>
            </p:cNvSpPr>
            <p:nvPr/>
          </p:nvSpPr>
          <p:spPr bwMode="auto">
            <a:xfrm>
              <a:off x="624" y="302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7" name="Line 8"/>
            <p:cNvSpPr>
              <a:spLocks noChangeShapeType="1"/>
            </p:cNvSpPr>
            <p:nvPr/>
          </p:nvSpPr>
          <p:spPr bwMode="auto">
            <a:xfrm>
              <a:off x="624" y="672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8" name="Line 9"/>
            <p:cNvSpPr>
              <a:spLocks noChangeShapeType="1"/>
            </p:cNvSpPr>
            <p:nvPr/>
          </p:nvSpPr>
          <p:spPr bwMode="auto">
            <a:xfrm>
              <a:off x="624" y="1152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9" name="Line 10"/>
            <p:cNvSpPr>
              <a:spLocks noChangeShapeType="1"/>
            </p:cNvSpPr>
            <p:nvPr/>
          </p:nvSpPr>
          <p:spPr bwMode="auto">
            <a:xfrm>
              <a:off x="624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853" name="Group 11"/>
          <p:cNvGrpSpPr>
            <a:grpSpLocks/>
          </p:cNvGrpSpPr>
          <p:nvPr/>
        </p:nvGrpSpPr>
        <p:grpSpPr bwMode="auto">
          <a:xfrm>
            <a:off x="3938588" y="914400"/>
            <a:ext cx="609600" cy="5029200"/>
            <a:chOff x="1872" y="576"/>
            <a:chExt cx="384" cy="3168"/>
          </a:xfrm>
        </p:grpSpPr>
        <p:sp>
          <p:nvSpPr>
            <p:cNvPr id="78896" name="Line 12"/>
            <p:cNvSpPr>
              <a:spLocks noChangeShapeType="1"/>
            </p:cNvSpPr>
            <p:nvPr/>
          </p:nvSpPr>
          <p:spPr bwMode="auto">
            <a:xfrm>
              <a:off x="1872" y="576"/>
              <a:ext cx="0" cy="3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7" name="Line 13"/>
            <p:cNvSpPr>
              <a:spLocks noChangeShapeType="1"/>
            </p:cNvSpPr>
            <p:nvPr/>
          </p:nvSpPr>
          <p:spPr bwMode="auto">
            <a:xfrm>
              <a:off x="1872" y="374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8" name="Line 14"/>
            <p:cNvSpPr>
              <a:spLocks noChangeShapeType="1"/>
            </p:cNvSpPr>
            <p:nvPr/>
          </p:nvSpPr>
          <p:spPr bwMode="auto">
            <a:xfrm>
              <a:off x="1872" y="36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9" name="Line 15"/>
            <p:cNvSpPr>
              <a:spLocks noChangeShapeType="1"/>
            </p:cNvSpPr>
            <p:nvPr/>
          </p:nvSpPr>
          <p:spPr bwMode="auto">
            <a:xfrm>
              <a:off x="1872" y="302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0" name="Line 16"/>
            <p:cNvSpPr>
              <a:spLocks noChangeShapeType="1"/>
            </p:cNvSpPr>
            <p:nvPr/>
          </p:nvSpPr>
          <p:spPr bwMode="auto">
            <a:xfrm>
              <a:off x="1872" y="672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1" name="Line 17"/>
            <p:cNvSpPr>
              <a:spLocks noChangeShapeType="1"/>
            </p:cNvSpPr>
            <p:nvPr/>
          </p:nvSpPr>
          <p:spPr bwMode="auto">
            <a:xfrm>
              <a:off x="1872" y="1440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902" name="Line 18"/>
            <p:cNvSpPr>
              <a:spLocks noChangeShapeType="1"/>
            </p:cNvSpPr>
            <p:nvPr/>
          </p:nvSpPr>
          <p:spPr bwMode="auto">
            <a:xfrm>
              <a:off x="1872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854" name="Group 19"/>
          <p:cNvGrpSpPr>
            <a:grpSpLocks/>
          </p:cNvGrpSpPr>
          <p:nvPr/>
        </p:nvGrpSpPr>
        <p:grpSpPr bwMode="auto">
          <a:xfrm>
            <a:off x="5919788" y="914400"/>
            <a:ext cx="609600" cy="5029200"/>
            <a:chOff x="3120" y="576"/>
            <a:chExt cx="384" cy="3168"/>
          </a:xfrm>
        </p:grpSpPr>
        <p:sp>
          <p:nvSpPr>
            <p:cNvPr id="78889" name="Line 20"/>
            <p:cNvSpPr>
              <a:spLocks noChangeShapeType="1"/>
            </p:cNvSpPr>
            <p:nvPr/>
          </p:nvSpPr>
          <p:spPr bwMode="auto">
            <a:xfrm>
              <a:off x="3120" y="576"/>
              <a:ext cx="0" cy="31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0" name="Line 21"/>
            <p:cNvSpPr>
              <a:spLocks noChangeShapeType="1"/>
            </p:cNvSpPr>
            <p:nvPr/>
          </p:nvSpPr>
          <p:spPr bwMode="auto">
            <a:xfrm>
              <a:off x="3120" y="374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1" name="Line 22"/>
            <p:cNvSpPr>
              <a:spLocks noChangeShapeType="1"/>
            </p:cNvSpPr>
            <p:nvPr/>
          </p:nvSpPr>
          <p:spPr bwMode="auto">
            <a:xfrm>
              <a:off x="3120" y="369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2" name="Line 23"/>
            <p:cNvSpPr>
              <a:spLocks noChangeShapeType="1"/>
            </p:cNvSpPr>
            <p:nvPr/>
          </p:nvSpPr>
          <p:spPr bwMode="auto">
            <a:xfrm>
              <a:off x="3120" y="3024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3" name="Line 24"/>
            <p:cNvSpPr>
              <a:spLocks noChangeShapeType="1"/>
            </p:cNvSpPr>
            <p:nvPr/>
          </p:nvSpPr>
          <p:spPr bwMode="auto">
            <a:xfrm>
              <a:off x="3120" y="672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4" name="Line 25"/>
            <p:cNvSpPr>
              <a:spLocks noChangeShapeType="1"/>
            </p:cNvSpPr>
            <p:nvPr/>
          </p:nvSpPr>
          <p:spPr bwMode="auto">
            <a:xfrm>
              <a:off x="3120" y="1440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895" name="Line 26"/>
            <p:cNvSpPr>
              <a:spLocks noChangeShapeType="1"/>
            </p:cNvSpPr>
            <p:nvPr/>
          </p:nvSpPr>
          <p:spPr bwMode="auto">
            <a:xfrm>
              <a:off x="3120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855" name="Rectangle 27"/>
          <p:cNvSpPr>
            <a:spLocks noChangeArrowheads="1"/>
          </p:cNvSpPr>
          <p:nvPr/>
        </p:nvSpPr>
        <p:spPr bwMode="auto">
          <a:xfrm>
            <a:off x="1500188" y="6019800"/>
            <a:ext cx="1225550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/>
              <a:t>Celsius</a:t>
            </a:r>
          </a:p>
        </p:txBody>
      </p:sp>
      <p:sp>
        <p:nvSpPr>
          <p:cNvPr id="78856" name="Rectangle 28"/>
          <p:cNvSpPr>
            <a:spLocks noChangeArrowheads="1"/>
          </p:cNvSpPr>
          <p:nvPr/>
        </p:nvSpPr>
        <p:spPr bwMode="auto">
          <a:xfrm>
            <a:off x="3633788" y="6019800"/>
            <a:ext cx="1147762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/>
              <a:t>Kelvin</a:t>
            </a:r>
          </a:p>
        </p:txBody>
      </p:sp>
      <p:sp>
        <p:nvSpPr>
          <p:cNvPr id="78857" name="Rectangle 29"/>
          <p:cNvSpPr>
            <a:spLocks noChangeArrowheads="1"/>
          </p:cNvSpPr>
          <p:nvPr/>
        </p:nvSpPr>
        <p:spPr bwMode="auto">
          <a:xfrm>
            <a:off x="5310188" y="6019800"/>
            <a:ext cx="1700212" cy="515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2800"/>
              <a:t>Fahrenheit</a:t>
            </a:r>
          </a:p>
        </p:txBody>
      </p:sp>
      <p:sp>
        <p:nvSpPr>
          <p:cNvPr id="78858" name="Rectangle 30"/>
          <p:cNvSpPr>
            <a:spLocks noChangeArrowheads="1"/>
          </p:cNvSpPr>
          <p:nvPr/>
        </p:nvSpPr>
        <p:spPr bwMode="auto">
          <a:xfrm>
            <a:off x="2552700" y="5768975"/>
            <a:ext cx="8445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-273°C</a:t>
            </a:r>
          </a:p>
        </p:txBody>
      </p:sp>
      <p:sp>
        <p:nvSpPr>
          <p:cNvPr id="78859" name="Rectangle 31"/>
          <p:cNvSpPr>
            <a:spLocks noChangeArrowheads="1"/>
          </p:cNvSpPr>
          <p:nvPr/>
        </p:nvSpPr>
        <p:spPr bwMode="auto">
          <a:xfrm>
            <a:off x="1028700" y="5692775"/>
            <a:ext cx="8445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-269°C</a:t>
            </a:r>
          </a:p>
        </p:txBody>
      </p:sp>
      <p:sp>
        <p:nvSpPr>
          <p:cNvPr id="78860" name="Rectangle 32"/>
          <p:cNvSpPr>
            <a:spLocks noChangeArrowheads="1"/>
          </p:cNvSpPr>
          <p:nvPr/>
        </p:nvSpPr>
        <p:spPr bwMode="auto">
          <a:xfrm>
            <a:off x="1044575" y="4625975"/>
            <a:ext cx="9652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/>
              <a:t>-183°C</a:t>
            </a:r>
          </a:p>
        </p:txBody>
      </p:sp>
      <p:sp>
        <p:nvSpPr>
          <p:cNvPr id="78861" name="Rectangle 33"/>
          <p:cNvSpPr>
            <a:spLocks noChangeArrowheads="1"/>
          </p:cNvSpPr>
          <p:nvPr/>
        </p:nvSpPr>
        <p:spPr bwMode="auto">
          <a:xfrm>
            <a:off x="1028700" y="2644775"/>
            <a:ext cx="9017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-38.9°C</a:t>
            </a:r>
          </a:p>
        </p:txBody>
      </p:sp>
      <p:sp>
        <p:nvSpPr>
          <p:cNvPr id="78862" name="Rectangle 34"/>
          <p:cNvSpPr>
            <a:spLocks noChangeArrowheads="1"/>
          </p:cNvSpPr>
          <p:nvPr/>
        </p:nvSpPr>
        <p:spPr bwMode="auto">
          <a:xfrm>
            <a:off x="1409700" y="2111375"/>
            <a:ext cx="5397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0°C</a:t>
            </a:r>
          </a:p>
        </p:txBody>
      </p:sp>
      <p:sp>
        <p:nvSpPr>
          <p:cNvPr id="78863" name="Rectangle 35"/>
          <p:cNvSpPr>
            <a:spLocks noChangeArrowheads="1"/>
          </p:cNvSpPr>
          <p:nvPr/>
        </p:nvSpPr>
        <p:spPr bwMode="auto">
          <a:xfrm>
            <a:off x="1181100" y="892175"/>
            <a:ext cx="7683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100°C</a:t>
            </a:r>
          </a:p>
        </p:txBody>
      </p:sp>
      <p:sp>
        <p:nvSpPr>
          <p:cNvPr id="78864" name="Rectangle 36"/>
          <p:cNvSpPr>
            <a:spLocks noChangeArrowheads="1"/>
          </p:cNvSpPr>
          <p:nvPr/>
        </p:nvSpPr>
        <p:spPr bwMode="auto">
          <a:xfrm>
            <a:off x="4610100" y="5768975"/>
            <a:ext cx="5175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0 K</a:t>
            </a:r>
          </a:p>
        </p:txBody>
      </p:sp>
      <p:sp>
        <p:nvSpPr>
          <p:cNvPr id="78865" name="Rectangle 37"/>
          <p:cNvSpPr>
            <a:spLocks noChangeArrowheads="1"/>
          </p:cNvSpPr>
          <p:nvPr/>
        </p:nvSpPr>
        <p:spPr bwMode="auto">
          <a:xfrm>
            <a:off x="3390900" y="5692775"/>
            <a:ext cx="5175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4 K</a:t>
            </a:r>
          </a:p>
        </p:txBody>
      </p:sp>
      <p:sp>
        <p:nvSpPr>
          <p:cNvPr id="78866" name="Rectangle 38"/>
          <p:cNvSpPr>
            <a:spLocks noChangeArrowheads="1"/>
          </p:cNvSpPr>
          <p:nvPr/>
        </p:nvSpPr>
        <p:spPr bwMode="auto">
          <a:xfrm>
            <a:off x="3314700" y="4625975"/>
            <a:ext cx="6318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90 K</a:t>
            </a:r>
          </a:p>
        </p:txBody>
      </p:sp>
      <p:sp>
        <p:nvSpPr>
          <p:cNvPr id="78867" name="Rectangle 39"/>
          <p:cNvSpPr>
            <a:spLocks noChangeArrowheads="1"/>
          </p:cNvSpPr>
          <p:nvPr/>
        </p:nvSpPr>
        <p:spPr bwMode="auto">
          <a:xfrm>
            <a:off x="3009900" y="2644775"/>
            <a:ext cx="9175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234.1 K</a:t>
            </a:r>
          </a:p>
        </p:txBody>
      </p:sp>
      <p:sp>
        <p:nvSpPr>
          <p:cNvPr id="78868" name="Rectangle 40"/>
          <p:cNvSpPr>
            <a:spLocks noChangeArrowheads="1"/>
          </p:cNvSpPr>
          <p:nvPr/>
        </p:nvSpPr>
        <p:spPr bwMode="auto">
          <a:xfrm>
            <a:off x="3086100" y="2111375"/>
            <a:ext cx="746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273 K</a:t>
            </a:r>
          </a:p>
        </p:txBody>
      </p:sp>
      <p:sp>
        <p:nvSpPr>
          <p:cNvPr id="78869" name="Rectangle 41"/>
          <p:cNvSpPr>
            <a:spLocks noChangeArrowheads="1"/>
          </p:cNvSpPr>
          <p:nvPr/>
        </p:nvSpPr>
        <p:spPr bwMode="auto">
          <a:xfrm>
            <a:off x="3162300" y="892175"/>
            <a:ext cx="746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373 K</a:t>
            </a:r>
          </a:p>
        </p:txBody>
      </p:sp>
      <p:sp>
        <p:nvSpPr>
          <p:cNvPr id="78870" name="Rectangle 42"/>
          <p:cNvSpPr>
            <a:spLocks noChangeArrowheads="1"/>
          </p:cNvSpPr>
          <p:nvPr/>
        </p:nvSpPr>
        <p:spPr bwMode="auto">
          <a:xfrm>
            <a:off x="6591300" y="5768975"/>
            <a:ext cx="8763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-459 °F</a:t>
            </a:r>
          </a:p>
        </p:txBody>
      </p:sp>
      <p:sp>
        <p:nvSpPr>
          <p:cNvPr id="78871" name="Rectangle 43"/>
          <p:cNvSpPr>
            <a:spLocks noChangeArrowheads="1"/>
          </p:cNvSpPr>
          <p:nvPr/>
        </p:nvSpPr>
        <p:spPr bwMode="auto">
          <a:xfrm>
            <a:off x="5143500" y="5692775"/>
            <a:ext cx="8191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-452°F</a:t>
            </a:r>
          </a:p>
        </p:txBody>
      </p:sp>
      <p:sp>
        <p:nvSpPr>
          <p:cNvPr id="78872" name="Rectangle 44"/>
          <p:cNvSpPr>
            <a:spLocks noChangeArrowheads="1"/>
          </p:cNvSpPr>
          <p:nvPr/>
        </p:nvSpPr>
        <p:spPr bwMode="auto">
          <a:xfrm>
            <a:off x="5143500" y="4625975"/>
            <a:ext cx="8191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-297°F</a:t>
            </a:r>
          </a:p>
        </p:txBody>
      </p:sp>
      <p:sp>
        <p:nvSpPr>
          <p:cNvPr id="78873" name="Rectangle 45"/>
          <p:cNvSpPr>
            <a:spLocks noChangeArrowheads="1"/>
          </p:cNvSpPr>
          <p:nvPr/>
        </p:nvSpPr>
        <p:spPr bwMode="auto">
          <a:xfrm>
            <a:off x="5219700" y="2644775"/>
            <a:ext cx="7048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-38°F</a:t>
            </a:r>
          </a:p>
        </p:txBody>
      </p:sp>
      <p:sp>
        <p:nvSpPr>
          <p:cNvPr id="78874" name="Rectangle 46"/>
          <p:cNvSpPr>
            <a:spLocks noChangeArrowheads="1"/>
          </p:cNvSpPr>
          <p:nvPr/>
        </p:nvSpPr>
        <p:spPr bwMode="auto">
          <a:xfrm>
            <a:off x="5295900" y="2111375"/>
            <a:ext cx="6286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32°F</a:t>
            </a:r>
          </a:p>
        </p:txBody>
      </p:sp>
      <p:sp>
        <p:nvSpPr>
          <p:cNvPr id="78875" name="Rectangle 47"/>
          <p:cNvSpPr>
            <a:spLocks noChangeArrowheads="1"/>
          </p:cNvSpPr>
          <p:nvPr/>
        </p:nvSpPr>
        <p:spPr bwMode="auto">
          <a:xfrm>
            <a:off x="5143500" y="892175"/>
            <a:ext cx="7429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212°F</a:t>
            </a:r>
          </a:p>
        </p:txBody>
      </p:sp>
      <p:sp>
        <p:nvSpPr>
          <p:cNvPr id="78876" name="Rectangle 48"/>
          <p:cNvSpPr>
            <a:spLocks noChangeArrowheads="1"/>
          </p:cNvSpPr>
          <p:nvPr/>
        </p:nvSpPr>
        <p:spPr bwMode="auto">
          <a:xfrm>
            <a:off x="7324725" y="5845175"/>
            <a:ext cx="106362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Absolute </a:t>
            </a:r>
          </a:p>
          <a:p>
            <a:pPr eaLnBrk="0" hangingPunct="0"/>
            <a:r>
              <a:rPr lang="en-US" sz="1800"/>
              <a:t>Zero</a:t>
            </a:r>
          </a:p>
        </p:txBody>
      </p:sp>
      <p:sp>
        <p:nvSpPr>
          <p:cNvPr id="78877" name="Rectangle 49"/>
          <p:cNvSpPr>
            <a:spLocks noChangeArrowheads="1"/>
          </p:cNvSpPr>
          <p:nvPr/>
        </p:nvSpPr>
        <p:spPr bwMode="auto">
          <a:xfrm>
            <a:off x="7096125" y="5616575"/>
            <a:ext cx="12604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BP  Helium</a:t>
            </a:r>
          </a:p>
        </p:txBody>
      </p:sp>
      <p:sp>
        <p:nvSpPr>
          <p:cNvPr id="78878" name="Rectangle 50"/>
          <p:cNvSpPr>
            <a:spLocks noChangeArrowheads="1"/>
          </p:cNvSpPr>
          <p:nvPr/>
        </p:nvSpPr>
        <p:spPr bwMode="auto">
          <a:xfrm>
            <a:off x="7096125" y="4625975"/>
            <a:ext cx="12985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BP  Oxygen</a:t>
            </a:r>
          </a:p>
        </p:txBody>
      </p:sp>
      <p:sp>
        <p:nvSpPr>
          <p:cNvPr id="78879" name="Rectangle 51"/>
          <p:cNvSpPr>
            <a:spLocks noChangeArrowheads="1"/>
          </p:cNvSpPr>
          <p:nvPr/>
        </p:nvSpPr>
        <p:spPr bwMode="auto">
          <a:xfrm>
            <a:off x="7096125" y="2720975"/>
            <a:ext cx="13620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BP  Mercury</a:t>
            </a:r>
          </a:p>
        </p:txBody>
      </p:sp>
      <p:sp>
        <p:nvSpPr>
          <p:cNvPr id="78880" name="Rectangle 52"/>
          <p:cNvSpPr>
            <a:spLocks noChangeArrowheads="1"/>
          </p:cNvSpPr>
          <p:nvPr/>
        </p:nvSpPr>
        <p:spPr bwMode="auto">
          <a:xfrm>
            <a:off x="7096125" y="2111375"/>
            <a:ext cx="9048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MP  Ice</a:t>
            </a:r>
          </a:p>
        </p:txBody>
      </p:sp>
      <p:sp>
        <p:nvSpPr>
          <p:cNvPr id="78881" name="Rectangle 53"/>
          <p:cNvSpPr>
            <a:spLocks noChangeArrowheads="1"/>
          </p:cNvSpPr>
          <p:nvPr/>
        </p:nvSpPr>
        <p:spPr bwMode="auto">
          <a:xfrm>
            <a:off x="7096125" y="892175"/>
            <a:ext cx="11334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BP  Water</a:t>
            </a:r>
          </a:p>
        </p:txBody>
      </p:sp>
      <p:sp>
        <p:nvSpPr>
          <p:cNvPr id="78882" name="Line 69"/>
          <p:cNvSpPr>
            <a:spLocks noChangeShapeType="1"/>
          </p:cNvSpPr>
          <p:nvPr/>
        </p:nvSpPr>
        <p:spPr bwMode="auto">
          <a:xfrm>
            <a:off x="1957388" y="22860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83" name="Line 70"/>
          <p:cNvSpPr>
            <a:spLocks noChangeShapeType="1"/>
          </p:cNvSpPr>
          <p:nvPr/>
        </p:nvSpPr>
        <p:spPr bwMode="auto">
          <a:xfrm>
            <a:off x="3938588" y="18288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84" name="Line 71"/>
          <p:cNvSpPr>
            <a:spLocks noChangeShapeType="1"/>
          </p:cNvSpPr>
          <p:nvPr/>
        </p:nvSpPr>
        <p:spPr bwMode="auto">
          <a:xfrm>
            <a:off x="5919788" y="18288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85" name="Rectangle 73"/>
          <p:cNvSpPr>
            <a:spLocks noChangeArrowheads="1"/>
          </p:cNvSpPr>
          <p:nvPr/>
        </p:nvSpPr>
        <p:spPr bwMode="auto">
          <a:xfrm>
            <a:off x="7096125" y="1612900"/>
            <a:ext cx="13303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Room Temp</a:t>
            </a:r>
          </a:p>
        </p:txBody>
      </p:sp>
      <p:sp>
        <p:nvSpPr>
          <p:cNvPr id="78886" name="Rectangle 74"/>
          <p:cNvSpPr>
            <a:spLocks noChangeArrowheads="1"/>
          </p:cNvSpPr>
          <p:nvPr/>
        </p:nvSpPr>
        <p:spPr bwMode="auto">
          <a:xfrm>
            <a:off x="1271588" y="1676400"/>
            <a:ext cx="6540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25°C</a:t>
            </a:r>
          </a:p>
        </p:txBody>
      </p:sp>
      <p:sp>
        <p:nvSpPr>
          <p:cNvPr id="78887" name="Rectangle 75"/>
          <p:cNvSpPr>
            <a:spLocks noChangeArrowheads="1"/>
          </p:cNvSpPr>
          <p:nvPr/>
        </p:nvSpPr>
        <p:spPr bwMode="auto">
          <a:xfrm>
            <a:off x="3100388" y="1600200"/>
            <a:ext cx="74612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298 K</a:t>
            </a:r>
          </a:p>
        </p:txBody>
      </p:sp>
      <p:sp>
        <p:nvSpPr>
          <p:cNvPr id="78888" name="Rectangle 76"/>
          <p:cNvSpPr>
            <a:spLocks noChangeArrowheads="1"/>
          </p:cNvSpPr>
          <p:nvPr/>
        </p:nvSpPr>
        <p:spPr bwMode="auto">
          <a:xfrm>
            <a:off x="5310188" y="1600200"/>
            <a:ext cx="62865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800"/>
              <a:t>75°F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F48380-96FE-476C-B47D-DD48C3208780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Fahrenheit vs. Celsius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a Celsius degree is 1.8 times larger than a Fahrenheit degree</a:t>
            </a:r>
          </a:p>
          <a:p>
            <a:pPr eaLnBrk="1" hangingPunct="1"/>
            <a:r>
              <a:rPr lang="en-US" smtClean="0"/>
              <a:t>the standard used for 0° on the Fahrenheit scale is a lower temperature than the standard used for 0° on the Celsius scale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2971800" y="4495800"/>
          <a:ext cx="3124200" cy="1466850"/>
        </p:xfrm>
        <a:graphic>
          <a:graphicData uri="http://schemas.openxmlformats.org/presentationml/2006/ole">
            <p:oleObj spid="_x0000_s18434" name="Equation" r:id="rId3" imgW="838080" imgH="393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D1F9C7-9F90-4CB8-9AC2-353673625C88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Kelvin Temperature Scale</a:t>
            </a:r>
          </a:p>
        </p:txBody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both the Celsius and Fahrenheit scales have negative numbers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but real physical things are always positive amounts!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Kelvin scale is an absolute scale, meaning it measures the actual temperature of an object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0 K is called Absolute Zero.  It is too cold for matter to exist at because all molecular motion would stop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0 K = -273°C = -459°F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Absolute Zero is a theoretical value obtained by following patterns mathematically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56655E-0655-471E-AA00-3740D7E39236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Kelvin vs. Celsius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657600"/>
          </a:xfrm>
        </p:spPr>
        <p:txBody>
          <a:bodyPr/>
          <a:lstStyle/>
          <a:p>
            <a:pPr eaLnBrk="1" hangingPunct="1"/>
            <a:r>
              <a:rPr lang="en-US" smtClean="0"/>
              <a:t>the size of a “degree” on the Kelvin scale is the same as on the Celsius scale</a:t>
            </a:r>
          </a:p>
          <a:p>
            <a:pPr lvl="1" eaLnBrk="1" hangingPunct="1"/>
            <a:r>
              <a:rPr lang="en-US" smtClean="0"/>
              <a:t>we don’t call the divisions on the Kelvin scale degrees; we called them kelvins!</a:t>
            </a:r>
          </a:p>
          <a:p>
            <a:pPr lvl="1" eaLnBrk="1" hangingPunct="1"/>
            <a:r>
              <a:rPr lang="en-US" smtClean="0"/>
              <a:t>But the Kelvin scale starts at a much lower temperature – absolute zero</a:t>
            </a: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2514600" y="4953000"/>
          <a:ext cx="4333875" cy="641350"/>
        </p:xfrm>
        <a:graphic>
          <a:graphicData uri="http://schemas.openxmlformats.org/presentationml/2006/ole">
            <p:oleObj spid="_x0000_s19458" name="Equation" r:id="rId3" imgW="1015920" imgH="177480" progId="Equation.3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C06EA4-D065-4315-9DC2-46A7EC59A759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Energy and the Temperature of Matter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772400" cy="5105400"/>
          </a:xfrm>
        </p:spPr>
        <p:txBody>
          <a:bodyPr/>
          <a:lstStyle/>
          <a:p>
            <a:pPr eaLnBrk="1" hangingPunct="1"/>
            <a:r>
              <a:rPr lang="en-US" smtClean="0"/>
              <a:t>Increase in temperature of an object depends on the amount of heat added (q).</a:t>
            </a:r>
          </a:p>
          <a:p>
            <a:pPr lvl="1" eaLnBrk="1" hangingPunct="1"/>
            <a:r>
              <a:rPr lang="en-US" smtClean="0"/>
              <a:t>If you double the added heat energy the temperature will increase twice as much.</a:t>
            </a:r>
          </a:p>
          <a:p>
            <a:pPr eaLnBrk="1" hangingPunct="1"/>
            <a:r>
              <a:rPr lang="en-US" smtClean="0"/>
              <a:t>Increase in temperature of an object ALSO depends on its mass (m)</a:t>
            </a:r>
          </a:p>
          <a:p>
            <a:pPr lvl="1" eaLnBrk="1" hangingPunct="1"/>
            <a:r>
              <a:rPr lang="en-US" smtClean="0"/>
              <a:t>If you double the mass it will take twice as much heat energy to raise the temperature the same amount.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E807FB-D0A2-491F-8AD7-B15CCBCCDDBF}" type="slidenum">
              <a:rPr lang="en-US" smtClean="0"/>
              <a:pPr/>
              <a:t>78</a:t>
            </a:fld>
            <a:endParaRPr lang="en-US" smtClean="0"/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mtClean="0"/>
              <a:t>Heat Capacity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839200" cy="6019800"/>
          </a:xfrm>
          <a:noFill/>
        </p:spPr>
        <p:txBody>
          <a:bodyPr lIns="90488" tIns="44450" rIns="90488" bIns="44450"/>
          <a:lstStyle/>
          <a:p>
            <a:pPr eaLnBrk="1" hangingPunct="1">
              <a:spcBef>
                <a:spcPct val="5000"/>
              </a:spcBef>
            </a:pPr>
            <a:r>
              <a:rPr lang="en-US" b="1" smtClean="0">
                <a:solidFill>
                  <a:schemeClr val="hlink"/>
                </a:solidFill>
              </a:rPr>
              <a:t>heat capacity</a:t>
            </a:r>
            <a:r>
              <a:rPr lang="en-US" smtClean="0"/>
              <a:t> is the amount of heat a substance must absorb to raise its temperature 1°C</a:t>
            </a:r>
          </a:p>
          <a:p>
            <a:pPr lvl="1" eaLnBrk="1" hangingPunct="1">
              <a:spcBef>
                <a:spcPct val="5000"/>
              </a:spcBef>
            </a:pPr>
            <a:r>
              <a:rPr lang="en-US" sz="3200" smtClean="0"/>
              <a:t>cal/°C or J/°C</a:t>
            </a:r>
          </a:p>
          <a:p>
            <a:pPr lvl="1" eaLnBrk="1" hangingPunct="1">
              <a:spcBef>
                <a:spcPct val="5000"/>
              </a:spcBef>
            </a:pPr>
            <a:r>
              <a:rPr lang="en-US" sz="3200" smtClean="0"/>
              <a:t>metals have low heat capacities, insulators high</a:t>
            </a:r>
          </a:p>
          <a:p>
            <a:pPr eaLnBrk="1" hangingPunct="1">
              <a:spcBef>
                <a:spcPct val="5000"/>
              </a:spcBef>
            </a:pPr>
            <a:r>
              <a:rPr lang="en-US" b="1" smtClean="0">
                <a:solidFill>
                  <a:schemeClr val="hlink"/>
                </a:solidFill>
              </a:rPr>
              <a:t>specific heat</a:t>
            </a:r>
            <a:r>
              <a:rPr lang="en-US" b="1" smtClean="0"/>
              <a:t> </a:t>
            </a:r>
            <a:r>
              <a:rPr lang="en-US" smtClean="0"/>
              <a:t>= heat capacity of 1 gram of the substance</a:t>
            </a:r>
          </a:p>
          <a:p>
            <a:pPr lvl="1" eaLnBrk="1" hangingPunct="1">
              <a:spcBef>
                <a:spcPct val="5000"/>
              </a:spcBef>
            </a:pPr>
            <a:r>
              <a:rPr lang="en-US" sz="3200" smtClean="0"/>
              <a:t>cal/g°C or J/g°C</a:t>
            </a:r>
          </a:p>
          <a:p>
            <a:pPr lvl="1" eaLnBrk="1" hangingPunct="1"/>
            <a:r>
              <a:rPr lang="en-US" sz="3200" smtClean="0"/>
              <a:t>waters specific heat = 4.184 J/g°C for liquid </a:t>
            </a:r>
          </a:p>
          <a:p>
            <a:pPr lvl="2" eaLnBrk="1" hangingPunct="1"/>
            <a:r>
              <a:rPr lang="en-US" sz="2800" smtClean="0"/>
              <a:t>or 1.000 cal/g°C</a:t>
            </a:r>
          </a:p>
          <a:p>
            <a:pPr lvl="2" eaLnBrk="1" hangingPunct="1"/>
            <a:r>
              <a:rPr lang="en-US" sz="2800" smtClean="0"/>
              <a:t>less for ice and steam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9E977C-F3D4-45C8-BE95-968CD1090581}" type="slidenum">
              <a:rPr lang="en-US" smtClean="0"/>
              <a:pPr/>
              <a:t>79</a:t>
            </a:fld>
            <a:endParaRPr lang="en-US" smtClean="0"/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/>
              <a:t>Specific Heat Capacity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382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Specific Heat is the amount of energy required to raise the temperature of one gram of a substance by one Celsius degree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larger a material’s specific heat is, the more energy it takes to raise its temperature a given amount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like density, specific heat is a property of the type of matter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it doesn’t matter how much material you have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it can be used to identify the type of matter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water’s high specific heat is the reason it is such a good cooling agent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it absorbs a lot of heat for a relatively small mass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558D9A-AF56-4A69-B378-F4E2DDAEFB9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Brass</a:t>
            </a:r>
          </a:p>
        </p:txBody>
      </p:sp>
      <p:pic>
        <p:nvPicPr>
          <p:cNvPr id="38916" name="Picture 6" descr="czroll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2286000"/>
            <a:ext cx="3886200" cy="3276600"/>
          </a:xfrm>
          <a:noFill/>
        </p:spPr>
      </p:pic>
      <p:pic>
        <p:nvPicPr>
          <p:cNvPr id="38917" name="Picture 7" descr="GammaBras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286000"/>
            <a:ext cx="3810000" cy="350361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6E772E-B52D-4407-83E8-2CE757F04BF2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685800"/>
          </a:xfrm>
          <a:noFill/>
        </p:spPr>
        <p:txBody>
          <a:bodyPr lIns="90488" tIns="44450" rIns="90488" bIns="44450"/>
          <a:lstStyle/>
          <a:p>
            <a:pPr eaLnBrk="1" hangingPunct="1"/>
            <a:r>
              <a:rPr lang="en-US" sz="3600" smtClean="0"/>
              <a:t>Specific Heat Capacities</a:t>
            </a:r>
          </a:p>
        </p:txBody>
      </p:sp>
      <p:graphicFrame>
        <p:nvGraphicFramePr>
          <p:cNvPr id="20482" name="Object 3">
            <a:hlinkClick r:id="" action="ppaction://ole?verb=0"/>
          </p:cNvPr>
          <p:cNvGraphicFramePr>
            <a:graphicFrameLocks/>
          </p:cNvGraphicFramePr>
          <p:nvPr>
            <p:ph type="tbl" idx="1"/>
          </p:nvPr>
        </p:nvGraphicFramePr>
        <p:xfrm>
          <a:off x="2667000" y="838200"/>
          <a:ext cx="3649663" cy="5565775"/>
        </p:xfrm>
        <a:graphic>
          <a:graphicData uri="http://schemas.openxmlformats.org/presentationml/2006/ole">
            <p:oleObj spid="_x0000_s20482" name="Document" r:id="rId3" imgW="4154400" imgH="6335280" progId="Word.Document.8">
              <p:embed/>
            </p:oleObj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18D011-05FD-4DB8-ACB1-850369EF5BCF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839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Heat Gain or Loss by an Object</a:t>
            </a:r>
          </a:p>
        </p:txBody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686800" cy="4114800"/>
          </a:xfrm>
        </p:spPr>
        <p:txBody>
          <a:bodyPr/>
          <a:lstStyle/>
          <a:p>
            <a:pPr eaLnBrk="1" hangingPunct="1"/>
            <a:r>
              <a:rPr lang="en-US" smtClean="0"/>
              <a:t>the amount of heat energy gained or lost by an object depends on 3 factors – how much material there is, what the material is, and how much the temperature changed</a:t>
            </a:r>
          </a:p>
          <a:p>
            <a:pPr algn="ctr" eaLnBrk="1" hangingPunct="1">
              <a:spcBef>
                <a:spcPct val="200000"/>
              </a:spcBef>
              <a:buFontTx/>
              <a:buNone/>
            </a:pPr>
            <a:r>
              <a:rPr lang="en-US" sz="2400" b="1" smtClean="0">
                <a:solidFill>
                  <a:schemeClr val="accent2"/>
                </a:solidFill>
              </a:rPr>
              <a:t>Amount of Heat = Mass x Heat Capacity x Temperature Change</a:t>
            </a:r>
          </a:p>
          <a:p>
            <a:pPr algn="ctr" eaLnBrk="1" hangingPunct="1"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</a:rPr>
              <a:t>q = m x C x </a:t>
            </a:r>
            <a:r>
              <a:rPr lang="en-US" sz="2800" b="1" smtClean="0">
                <a:solidFill>
                  <a:schemeClr val="accent2"/>
                </a:solidFill>
                <a:latin typeface="Symbol" pitchFamily="18" charset="2"/>
              </a:rPr>
              <a:t>D</a:t>
            </a:r>
            <a:r>
              <a:rPr lang="en-US" sz="2800" b="1" smtClean="0">
                <a:solidFill>
                  <a:schemeClr val="accent2"/>
                </a:solidFill>
              </a:rPr>
              <a:t>T</a:t>
            </a:r>
            <a:endParaRPr lang="en-US" sz="28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DD32FC-1E73-4034-A75C-192552436E26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95600"/>
            <a:ext cx="9144000" cy="3962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 eaLnBrk="1" hangingPunct="1"/>
            <a:endParaRPr lang="en-US" smtClean="0"/>
          </a:p>
        </p:txBody>
      </p:sp>
      <p:sp>
        <p:nvSpPr>
          <p:cNvPr id="84996" name="Rectangle 17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0"/>
            <a:ext cx="4419600" cy="2895600"/>
          </a:xfrm>
          <a:ln>
            <a:solidFill>
              <a:schemeClr val="tx1"/>
            </a:solidFill>
          </a:ln>
        </p:spPr>
        <p:txBody>
          <a:bodyPr tIns="137160"/>
          <a:lstStyle/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84997" name="Rectangle 1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724400" cy="2895600"/>
          </a:xfrm>
          <a:noFill/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algn="l" eaLnBrk="1" hangingPunct="1"/>
            <a:r>
              <a:rPr lang="en-US" sz="2400" smtClean="0"/>
              <a:t>Example:</a:t>
            </a:r>
            <a:br>
              <a:rPr lang="en-US" sz="2400" smtClean="0"/>
            </a:br>
            <a:r>
              <a:rPr lang="en-US" sz="2400" smtClean="0"/>
              <a:t>How much heat must 2.5 g of gallium absorb from your hand to raise its temperature from 25.0°C to 29.9°C?  The heat capacity of gallium is 0.372 J/g°C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C57DE8-27ED-46C2-8ECA-E35901703733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95600"/>
            <a:ext cx="9144000" cy="3962400"/>
          </a:xfrm>
          <a:ln>
            <a:solidFill>
              <a:schemeClr val="tx1"/>
            </a:solidFill>
          </a:ln>
        </p:spPr>
        <p:txBody>
          <a:bodyPr lIns="274320" tIns="137160" rIns="274320"/>
          <a:lstStyle/>
          <a:p>
            <a:pPr eaLnBrk="1" hangingPunct="1"/>
            <a:endParaRPr lang="en-US" smtClean="0"/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0"/>
            <a:ext cx="4419600" cy="2895600"/>
          </a:xfrm>
          <a:ln>
            <a:solidFill>
              <a:schemeClr val="tx1"/>
            </a:solidFill>
          </a:ln>
        </p:spPr>
        <p:txBody>
          <a:bodyPr tIns="137160"/>
          <a:lstStyle/>
          <a:p>
            <a:pPr eaLnBrk="1" hangingPunct="1">
              <a:buFontTx/>
              <a:buNone/>
            </a:pPr>
            <a:endParaRPr lang="en-US" smtClean="0"/>
          </a:p>
        </p:txBody>
      </p:sp>
      <p:sp>
        <p:nvSpPr>
          <p:cNvPr id="86021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724400" cy="2895600"/>
          </a:xfrm>
          <a:noFill/>
          <a:ln>
            <a:solidFill>
              <a:schemeClr val="tx1"/>
            </a:solidFill>
          </a:ln>
        </p:spPr>
        <p:txBody>
          <a:bodyPr lIns="274320" tIns="137160" rIns="274320" anchor="t"/>
          <a:lstStyle/>
          <a:p>
            <a:pPr marL="838200" indent="-838200" algn="l" eaLnBrk="1" hangingPunct="1"/>
            <a:r>
              <a:rPr lang="en-US" sz="2400" smtClean="0"/>
              <a:t>Example:</a:t>
            </a:r>
            <a:br>
              <a:rPr lang="en-US" sz="2400" smtClean="0"/>
            </a:br>
            <a:r>
              <a:rPr lang="en-US" sz="2400" smtClean="0"/>
              <a:t>If the temperature of 28 g of ethanol increases from 15°C to 65.5°C, how much heat was absorbed by the ethanol? (Specific heat ethanol = 2.44 J/g°C)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A4E2B8-9C36-49F1-A6DA-BB340B94E50E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Bomb Calorimeter</a:t>
            </a:r>
          </a:p>
        </p:txBody>
      </p:sp>
      <p:pic>
        <p:nvPicPr>
          <p:cNvPr id="87044" name="Picture 4" descr="FG08_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600200"/>
            <a:ext cx="516255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282753-1E6D-447D-A6B2-6DE91F528AC2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880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Video</a:t>
            </a:r>
          </a:p>
        </p:txBody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Specific Heat</a:t>
            </a:r>
          </a:p>
          <a:p>
            <a:pPr eaLnBrk="1" hangingPunct="1"/>
            <a:r>
              <a:rPr lang="en-US" smtClean="0">
                <a:hlinkClick r:id="rId2"/>
              </a:rPr>
              <a:t>Specific Heat Video</a:t>
            </a:r>
            <a:endParaRPr lang="en-US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11227F-CF7F-45D2-9325-FE15E66EA87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Classification of Matter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hlink"/>
                </a:solidFill>
              </a:rPr>
              <a:t>Pure Substance</a:t>
            </a:r>
            <a:r>
              <a:rPr lang="en-US" sz="2400" smtClean="0"/>
              <a:t> = all samples are made of the same pieces in the same percentages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salt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hlink"/>
                </a:solidFill>
              </a:rPr>
              <a:t>Mixtures</a:t>
            </a:r>
            <a:r>
              <a:rPr lang="en-US" sz="2400" smtClean="0">
                <a:solidFill>
                  <a:schemeClr val="hlink"/>
                </a:solidFill>
              </a:rPr>
              <a:t> </a:t>
            </a:r>
            <a:r>
              <a:rPr lang="en-US" sz="2400" smtClean="0"/>
              <a:t>= different samples may have the same pieces in different percentages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salt water</a:t>
            </a:r>
          </a:p>
        </p:txBody>
      </p:sp>
      <p:grpSp>
        <p:nvGrpSpPr>
          <p:cNvPr id="39941" name="Group 22"/>
          <p:cNvGrpSpPr>
            <a:grpSpLocks/>
          </p:cNvGrpSpPr>
          <p:nvPr/>
        </p:nvGrpSpPr>
        <p:grpSpPr bwMode="auto">
          <a:xfrm>
            <a:off x="1347788" y="1198563"/>
            <a:ext cx="6543675" cy="2479675"/>
            <a:chOff x="849" y="755"/>
            <a:chExt cx="4122" cy="1562"/>
          </a:xfrm>
        </p:grpSpPr>
        <p:sp>
          <p:nvSpPr>
            <p:cNvPr id="39942" name="Line 5"/>
            <p:cNvSpPr>
              <a:spLocks noChangeShapeType="1"/>
            </p:cNvSpPr>
            <p:nvPr/>
          </p:nvSpPr>
          <p:spPr bwMode="auto">
            <a:xfrm>
              <a:off x="2910" y="1131"/>
              <a:ext cx="1" cy="168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3" name="Line 6"/>
            <p:cNvSpPr>
              <a:spLocks noChangeShapeType="1"/>
            </p:cNvSpPr>
            <p:nvPr/>
          </p:nvSpPr>
          <p:spPr bwMode="auto">
            <a:xfrm>
              <a:off x="1833" y="1299"/>
              <a:ext cx="1" cy="167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4" name="Line 7"/>
            <p:cNvSpPr>
              <a:spLocks noChangeShapeType="1"/>
            </p:cNvSpPr>
            <p:nvPr/>
          </p:nvSpPr>
          <p:spPr bwMode="auto">
            <a:xfrm>
              <a:off x="3972" y="1299"/>
              <a:ext cx="5" cy="164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5" name="Line 8"/>
            <p:cNvSpPr>
              <a:spLocks noChangeShapeType="1"/>
            </p:cNvSpPr>
            <p:nvPr/>
          </p:nvSpPr>
          <p:spPr bwMode="auto">
            <a:xfrm>
              <a:off x="1833" y="1299"/>
              <a:ext cx="1077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6" name="Line 9"/>
            <p:cNvSpPr>
              <a:spLocks noChangeShapeType="1"/>
            </p:cNvSpPr>
            <p:nvPr/>
          </p:nvSpPr>
          <p:spPr bwMode="auto">
            <a:xfrm>
              <a:off x="2910" y="1299"/>
              <a:ext cx="1070" cy="1"/>
            </a:xfrm>
            <a:prstGeom prst="line">
              <a:avLst/>
            </a:prstGeom>
            <a:noFill/>
            <a:ln w="42863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7" name="Rectangle 10"/>
            <p:cNvSpPr>
              <a:spLocks noChangeArrowheads="1"/>
            </p:cNvSpPr>
            <p:nvPr/>
          </p:nvSpPr>
          <p:spPr bwMode="auto">
            <a:xfrm>
              <a:off x="849" y="1466"/>
              <a:ext cx="1974" cy="85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48" name="Rectangle 11"/>
            <p:cNvSpPr>
              <a:spLocks noChangeArrowheads="1"/>
            </p:cNvSpPr>
            <p:nvPr/>
          </p:nvSpPr>
          <p:spPr bwMode="auto">
            <a:xfrm>
              <a:off x="1164" y="1536"/>
              <a:ext cx="1367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Pure Substance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49" name="Rectangle 12"/>
            <p:cNvSpPr>
              <a:spLocks noChangeArrowheads="1"/>
            </p:cNvSpPr>
            <p:nvPr/>
          </p:nvSpPr>
          <p:spPr bwMode="auto">
            <a:xfrm>
              <a:off x="916" y="1773"/>
              <a:ext cx="189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Constant Composition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0" name="Rectangle 13"/>
            <p:cNvSpPr>
              <a:spLocks noChangeArrowheads="1"/>
            </p:cNvSpPr>
            <p:nvPr/>
          </p:nvSpPr>
          <p:spPr bwMode="auto">
            <a:xfrm>
              <a:off x="1231" y="2011"/>
              <a:ext cx="1251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Homogeneous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1" name="Rectangle 14"/>
            <p:cNvSpPr>
              <a:spLocks noChangeArrowheads="1"/>
            </p:cNvSpPr>
            <p:nvPr/>
          </p:nvSpPr>
          <p:spPr bwMode="auto">
            <a:xfrm>
              <a:off x="849" y="1466"/>
              <a:ext cx="1974" cy="851"/>
            </a:xfrm>
            <a:prstGeom prst="rect">
              <a:avLst/>
            </a:prstGeom>
            <a:noFill/>
            <a:ln w="42863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2" name="Rectangle 15"/>
            <p:cNvSpPr>
              <a:spLocks noChangeArrowheads="1"/>
            </p:cNvSpPr>
            <p:nvPr/>
          </p:nvSpPr>
          <p:spPr bwMode="auto">
            <a:xfrm>
              <a:off x="2997" y="1466"/>
              <a:ext cx="1974" cy="85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3" name="Rectangle 16"/>
            <p:cNvSpPr>
              <a:spLocks noChangeArrowheads="1"/>
            </p:cNvSpPr>
            <p:nvPr/>
          </p:nvSpPr>
          <p:spPr bwMode="auto">
            <a:xfrm>
              <a:off x="3679" y="1536"/>
              <a:ext cx="63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Mixture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4" name="Rectangle 17"/>
            <p:cNvSpPr>
              <a:spLocks noChangeArrowheads="1"/>
            </p:cNvSpPr>
            <p:nvPr/>
          </p:nvSpPr>
          <p:spPr bwMode="auto">
            <a:xfrm>
              <a:off x="3097" y="1773"/>
              <a:ext cx="1828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Variable Composition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5" name="Rectangle 18"/>
            <p:cNvSpPr>
              <a:spLocks noChangeArrowheads="1"/>
            </p:cNvSpPr>
            <p:nvPr/>
          </p:nvSpPr>
          <p:spPr bwMode="auto">
            <a:xfrm>
              <a:off x="2997" y="1466"/>
              <a:ext cx="1974" cy="851"/>
            </a:xfrm>
            <a:prstGeom prst="rect">
              <a:avLst/>
            </a:prstGeom>
            <a:noFill/>
            <a:ln w="42863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Rectangle 19"/>
            <p:cNvSpPr>
              <a:spLocks noChangeArrowheads="1"/>
            </p:cNvSpPr>
            <p:nvPr/>
          </p:nvSpPr>
          <p:spPr bwMode="auto">
            <a:xfrm>
              <a:off x="1927" y="755"/>
              <a:ext cx="1973" cy="37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Rectangle 20"/>
            <p:cNvSpPr>
              <a:spLocks noChangeArrowheads="1"/>
            </p:cNvSpPr>
            <p:nvPr/>
          </p:nvSpPr>
          <p:spPr bwMode="auto">
            <a:xfrm>
              <a:off x="2649" y="825"/>
              <a:ext cx="544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Arial" charset="0"/>
                </a:rPr>
                <a:t>Matter</a:t>
              </a: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39958" name="Rectangle 21"/>
            <p:cNvSpPr>
              <a:spLocks noChangeArrowheads="1"/>
            </p:cNvSpPr>
            <p:nvPr/>
          </p:nvSpPr>
          <p:spPr bwMode="auto">
            <a:xfrm>
              <a:off x="1927" y="755"/>
              <a:ext cx="1973" cy="376"/>
            </a:xfrm>
            <a:prstGeom prst="rect">
              <a:avLst/>
            </a:prstGeom>
            <a:noFill/>
            <a:ln w="42863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9900FF"/>
      </a:dk2>
      <a:lt2>
        <a:srgbClr val="808080"/>
      </a:lt2>
      <a:accent1>
        <a:srgbClr val="FF9933"/>
      </a:accent1>
      <a:accent2>
        <a:srgbClr val="0066FF"/>
      </a:accent2>
      <a:accent3>
        <a:srgbClr val="FFFFFF"/>
      </a:accent3>
      <a:accent4>
        <a:srgbClr val="000000"/>
      </a:accent4>
      <a:accent5>
        <a:srgbClr val="FFCAAD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3499</Words>
  <Application>Microsoft Office PowerPoint</Application>
  <PresentationFormat>On-screen Show (4:3)</PresentationFormat>
  <Paragraphs>680</Paragraphs>
  <Slides>85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85</vt:i4>
      </vt:variant>
    </vt:vector>
  </HeadingPairs>
  <TitlesOfParts>
    <vt:vector size="88" baseType="lpstr">
      <vt:lpstr>Default Design</vt:lpstr>
      <vt:lpstr>Document</vt:lpstr>
      <vt:lpstr>Equation</vt:lpstr>
      <vt:lpstr>Unit 2 Matter and  Energy</vt:lpstr>
      <vt:lpstr>3.1 In Your Room</vt:lpstr>
      <vt:lpstr>3.2 What is Matter?</vt:lpstr>
      <vt:lpstr>Atoms and Molecules</vt:lpstr>
      <vt:lpstr>Classifying Matter by Composition</vt:lpstr>
      <vt:lpstr>Copper – a Pure Substance</vt:lpstr>
      <vt:lpstr>Brass – a Mixture</vt:lpstr>
      <vt:lpstr>Brass</vt:lpstr>
      <vt:lpstr>Classification of Matter</vt:lpstr>
      <vt:lpstr>Classification of Mixtures</vt:lpstr>
      <vt:lpstr>Homogeneous Mixtures </vt:lpstr>
      <vt:lpstr>Heterogeneous </vt:lpstr>
      <vt:lpstr>Pure Substances vs. Mixtures</vt:lpstr>
      <vt:lpstr>Classifying Pure Substances Elements and Compounds</vt:lpstr>
      <vt:lpstr>Atoms &amp; Molecules</vt:lpstr>
      <vt:lpstr>Classifying Matter</vt:lpstr>
      <vt:lpstr>Elements</vt:lpstr>
      <vt:lpstr>Compounds</vt:lpstr>
      <vt:lpstr>3.3 Classifying Matter by Physical State</vt:lpstr>
      <vt:lpstr>Structure Determines Properties</vt:lpstr>
      <vt:lpstr>Solids</vt:lpstr>
      <vt:lpstr>Solids</vt:lpstr>
      <vt:lpstr>Liquids</vt:lpstr>
      <vt:lpstr>Gases</vt:lpstr>
      <vt:lpstr>Gases</vt:lpstr>
      <vt:lpstr>Plasma </vt:lpstr>
      <vt:lpstr>Plasma</vt:lpstr>
      <vt:lpstr>Video </vt:lpstr>
      <vt:lpstr>Properties of Matter</vt:lpstr>
      <vt:lpstr>Some Physical Properties</vt:lpstr>
      <vt:lpstr>Some Chemical Properties</vt:lpstr>
      <vt:lpstr>Some Physical Properties of Iron</vt:lpstr>
      <vt:lpstr>Some Chemical Properties of Iron</vt:lpstr>
      <vt:lpstr>Changes in Matter</vt:lpstr>
      <vt:lpstr>Changes in Matter</vt:lpstr>
      <vt:lpstr>Phase Changes are Physical Changes</vt:lpstr>
      <vt:lpstr>Separation of Mixtures</vt:lpstr>
      <vt:lpstr>Distillation</vt:lpstr>
      <vt:lpstr>Filtration</vt:lpstr>
      <vt:lpstr>Law of Conservation of Mass</vt:lpstr>
      <vt:lpstr>Conservation of Mass</vt:lpstr>
      <vt:lpstr>Density</vt:lpstr>
      <vt:lpstr>Mass &amp; Volume</vt:lpstr>
      <vt:lpstr>Mass vs Volume of Brass</vt:lpstr>
      <vt:lpstr>Slide 45</vt:lpstr>
      <vt:lpstr>Density</vt:lpstr>
      <vt:lpstr>Density</vt:lpstr>
      <vt:lpstr>Using Density in Calculations</vt:lpstr>
      <vt:lpstr>Platinum has become a popular metal for fine jewelry.  A man gives a woman an engagement ring and tells her that it is made of platinum.  Noting that the ring felt a little light, the woman decides to perform a test to determine the ring’s density before giving him an answer about marriage.  She places the ring on a balance and finds it has a mass of 5.84 grams.  She then finds that the ring displaces 0.556 cm3 of water.  Is the ring made of platinum? (Density Pt = 21.4 g/cm3) </vt:lpstr>
      <vt:lpstr>She places the ring on a balance and finds it has a mass of 5.84 grams.  She then finds that the ring displaces 0.556 cm3 of water.  Is the ring made of platinum? (Density Pt = 21.4 g/cm3)</vt:lpstr>
      <vt:lpstr>She places the ring on a balance and finds it has a mass of 5.84 grams.  She then finds that the ring displaces 0.556 cm3 of water.  Is the ring made of platinum? (Density Pt = 21.4 g/cm3)</vt:lpstr>
      <vt:lpstr>Density as a Conversion Factor</vt:lpstr>
      <vt:lpstr>Measurement and Problem Solving Density as a Conversion Factor</vt:lpstr>
      <vt:lpstr>Measurement and Problem Solving Density as a Conversion Factor</vt:lpstr>
      <vt:lpstr>Example 2.16: Density as a Conversion Factor</vt:lpstr>
      <vt:lpstr>Slide 56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Example: A 55.9 kg person displaces 57.2 L of water when submerged in a water tank.  What is the density of the person in g/cm3?</vt:lpstr>
      <vt:lpstr>Energy</vt:lpstr>
      <vt:lpstr>Law of Conservation of Energy</vt:lpstr>
      <vt:lpstr>Kinds of Energy Kinetic and Potential</vt:lpstr>
      <vt:lpstr>Some Forms of Energy</vt:lpstr>
      <vt:lpstr>Units of Energy</vt:lpstr>
      <vt:lpstr>The Meaning of Heat</vt:lpstr>
      <vt:lpstr>The Meaning of Temperature</vt:lpstr>
      <vt:lpstr>Temperature Scales</vt:lpstr>
      <vt:lpstr>Fahrenheit vs. Celsius</vt:lpstr>
      <vt:lpstr>The Kelvin Temperature Scale</vt:lpstr>
      <vt:lpstr>Kelvin vs. Celsius</vt:lpstr>
      <vt:lpstr>Energy and the Temperature of Matter</vt:lpstr>
      <vt:lpstr>Heat Capacity</vt:lpstr>
      <vt:lpstr>Specific Heat Capacity</vt:lpstr>
      <vt:lpstr>Specific Heat Capacities</vt:lpstr>
      <vt:lpstr>Heat Gain or Loss by an Object</vt:lpstr>
      <vt:lpstr>Example: How much heat must 2.5 g of gallium absorb from your hand to raise its temperature from 25.0°C to 29.9°C?  The heat capacity of gallium is 0.372 J/g°C</vt:lpstr>
      <vt:lpstr>Example: If the temperature of 28 g of ethanol increases from 15°C to 65.5°C, how much heat was absorbed by the ethanol? (Specific heat ethanol = 2.44 J/g°C)</vt:lpstr>
      <vt:lpstr>Bomb Calorimeter</vt:lpstr>
      <vt:lpstr>Video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Introductory Chemistry, 2nd Edition Nivaldo Tro</dc:title>
  <dc:creator/>
  <cp:lastModifiedBy>Technology Services Department</cp:lastModifiedBy>
  <cp:revision>74</cp:revision>
  <dcterms:created xsi:type="dcterms:W3CDTF">2004-09-27T14:53:03Z</dcterms:created>
  <dcterms:modified xsi:type="dcterms:W3CDTF">2011-10-04T18:32:59Z</dcterms:modified>
</cp:coreProperties>
</file>