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028453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ntoine.frostburg.edu/chem/senese/101/compounds/faq/properties-ionic-vs-covalent.s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Today’s Learning Target: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b="1" dirty="0"/>
              <a:t>Learning Target #4 (Types of Chemical Bonds)</a:t>
            </a:r>
            <a:r>
              <a:rPr lang="en" sz="1400" dirty="0"/>
              <a:t>: We will learn to identify and describe the types of bonds that can form between atoms and how those bonds determine the properties of the resulting molecules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400" dirty="0"/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dirty="0"/>
              <a:t>I will know that I can do this when I can: (check it off when you “got it”)</a:t>
            </a:r>
          </a:p>
          <a:p>
            <a:pPr marL="914400" lvl="0" indent="-31750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 dirty="0"/>
              <a:t>___ Describe, in my own words, the similarities and differences between </a:t>
            </a:r>
            <a:r>
              <a:rPr lang="en" sz="1400" dirty="0" smtClean="0"/>
              <a:t>metalic, ionic</a:t>
            </a:r>
            <a:r>
              <a:rPr lang="en" sz="1400" dirty="0"/>
              <a:t>, </a:t>
            </a:r>
            <a:r>
              <a:rPr lang="en" sz="1400" dirty="0" smtClean="0"/>
              <a:t> and polar </a:t>
            </a:r>
            <a:r>
              <a:rPr lang="en" sz="1400" dirty="0"/>
              <a:t>bonds</a:t>
            </a:r>
          </a:p>
          <a:p>
            <a:pPr marL="914400" lvl="0" indent="-31750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 dirty="0"/>
              <a:t>___ Describe the relationships between type of bonds in a molecule and the observable properties of that substance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400" dirty="0"/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dirty="0"/>
              <a:t>	I will show/demonstrate my understanding of this by:</a:t>
            </a:r>
          </a:p>
          <a:p>
            <a:pPr marL="914400" lvl="0" indent="-3175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 dirty="0"/>
              <a:t>___ </a:t>
            </a:r>
            <a:r>
              <a:rPr lang="en" sz="1400" b="1" dirty="0">
                <a:solidFill>
                  <a:srgbClr val="FF0000"/>
                </a:solidFill>
              </a:rPr>
              <a:t>Using collected data and observations about the properties of a substance (procedure/data table)</a:t>
            </a:r>
            <a:r>
              <a:rPr lang="en" sz="1400" dirty="0"/>
              <a:t> to </a:t>
            </a:r>
            <a:r>
              <a:rPr lang="en" sz="1400" b="1" dirty="0">
                <a:solidFill>
                  <a:srgbClr val="0000FF"/>
                </a:solidFill>
              </a:rPr>
              <a:t>determine the type of bonds found within the molecules of that substance (claim-evidence-reasoning)</a:t>
            </a:r>
            <a:r>
              <a:rPr lang="en" sz="1400" dirty="0"/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Claim(s)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 dirty="0"/>
              <a:t>Remember, a claim is an answer to the original question(s) of the lab.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 dirty="0"/>
              <a:t>Answers need to be supported by observations, data, and reasoning. These pages (80-81) and this </a:t>
            </a:r>
            <a:r>
              <a:rPr lang="en" sz="1800" u="sng" dirty="0">
                <a:solidFill>
                  <a:schemeClr val="hlink"/>
                </a:solidFill>
                <a:hlinkClick r:id="rId3"/>
              </a:rPr>
              <a:t>website</a:t>
            </a:r>
            <a:r>
              <a:rPr lang="en" sz="1800" dirty="0"/>
              <a:t> will help you!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 dirty="0"/>
              <a:t>Example: </a:t>
            </a:r>
            <a:r>
              <a:rPr lang="en" sz="1800" dirty="0" smtClean="0"/>
              <a:t>“Substances </a:t>
            </a:r>
            <a:r>
              <a:rPr lang="en" sz="1800" dirty="0"/>
              <a:t>___ are </a:t>
            </a:r>
            <a:r>
              <a:rPr lang="en" sz="1800" dirty="0" smtClean="0"/>
              <a:t>(metalic, ionic </a:t>
            </a:r>
            <a:r>
              <a:rPr lang="en" sz="1800" dirty="0"/>
              <a:t>or </a:t>
            </a:r>
            <a:r>
              <a:rPr lang="en" sz="1800" dirty="0" smtClean="0"/>
              <a:t>polar), </a:t>
            </a:r>
            <a:r>
              <a:rPr lang="en" sz="1800" dirty="0"/>
              <a:t>because ___….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>
              <a:spcBef>
                <a:spcPts val="0"/>
              </a:spcBef>
              <a:buNone/>
            </a:pPr>
            <a:r>
              <a:rPr lang="en" sz="1800" dirty="0"/>
              <a:t>You should also include: “Based on our observations, several general statements about the properties of these type of </a:t>
            </a:r>
            <a:r>
              <a:rPr lang="en" sz="1800" dirty="0" smtClean="0"/>
              <a:t>substances </a:t>
            </a:r>
            <a:r>
              <a:rPr lang="en" sz="1800" dirty="0"/>
              <a:t>can be made, such as...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582099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 dirty="0"/>
              <a:t>Which of the unknowns 1-4 are </a:t>
            </a:r>
            <a:r>
              <a:rPr lang="en" sz="1800" dirty="0" smtClean="0"/>
              <a:t>metalic, ionic substances?  </a:t>
            </a:r>
            <a:r>
              <a:rPr lang="en" sz="1800" dirty="0"/>
              <a:t>...which are </a:t>
            </a:r>
            <a:r>
              <a:rPr lang="en" sz="1800" dirty="0" smtClean="0"/>
              <a:t>polar?</a:t>
            </a:r>
            <a:endParaRPr lang="en" sz="1800" dirty="0"/>
          </a:p>
          <a:p>
            <a:pPr rtl="0">
              <a:spcBef>
                <a:spcPts val="0"/>
              </a:spcBef>
              <a:buNone/>
            </a:pPr>
            <a:r>
              <a:rPr lang="en" sz="1800" dirty="0">
                <a:solidFill>
                  <a:srgbClr val="4A86E8"/>
                </a:solidFill>
              </a:rPr>
              <a:t>(You should have this part done from Friday!)*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 dirty="0"/>
              <a:t>What evidence (observations) do you have to support this?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rgbClr val="4A86E8"/>
                </a:solidFill>
              </a:rPr>
              <a:t>(You may have started working on this part on Friday...let’s do finish this today)*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rgbClr val="6D9EEB"/>
                </a:solidFill>
              </a:rPr>
              <a:t>*Combine the answers to these questions in a gDoc...share it with me!</a:t>
            </a:r>
          </a:p>
          <a:p>
            <a:pPr lvl="0" rtl="0">
              <a:spcBef>
                <a:spcPts val="0"/>
              </a:spcBef>
              <a:buNone/>
            </a:pPr>
            <a:endParaRPr sz="1800" dirty="0"/>
          </a:p>
          <a:p>
            <a:pPr lvl="0" rtl="0">
              <a:spcBef>
                <a:spcPts val="0"/>
              </a:spcBef>
              <a:buNone/>
            </a:pPr>
            <a:r>
              <a:rPr lang="en" sz="1800" dirty="0"/>
              <a:t>How can we use a knowledge of chemical bonding to help us explain these observations? </a:t>
            </a:r>
            <a:r>
              <a:rPr lang="en" sz="1800" dirty="0">
                <a:solidFill>
                  <a:srgbClr val="4A86E8"/>
                </a:solidFill>
              </a:rPr>
              <a:t>(We need some more information to help us with this part...let’s find this information today...USE THE NEW QUESTION SHEET)</a:t>
            </a:r>
          </a:p>
          <a:p>
            <a:pPr lvl="0" rt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TODAY’s Questions...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LAB: </a:t>
            </a:r>
            <a:r>
              <a:rPr lang="en" dirty="0" smtClean="0"/>
              <a:t>Metalic, Ionic </a:t>
            </a:r>
            <a:r>
              <a:rPr lang="en" dirty="0"/>
              <a:t>vs </a:t>
            </a:r>
            <a:r>
              <a:rPr lang="en" dirty="0" smtClean="0"/>
              <a:t>Polar </a:t>
            </a:r>
            <a:r>
              <a:rPr lang="en" dirty="0" smtClean="0"/>
              <a:t>Comps</a:t>
            </a:r>
            <a:endParaRPr lang="en" dirty="0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/>
              <a:t>TWO EXPERIMENTAL QUESTIONS:</a:t>
            </a:r>
          </a:p>
          <a:p>
            <a:pPr marL="9144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" dirty="0"/>
              <a:t>How do the properties of </a:t>
            </a:r>
            <a:r>
              <a:rPr lang="en" dirty="0" smtClean="0"/>
              <a:t>metalic and ionic substances </a:t>
            </a:r>
            <a:r>
              <a:rPr lang="en" dirty="0"/>
              <a:t>compare to the properties of </a:t>
            </a:r>
            <a:r>
              <a:rPr lang="en" dirty="0" smtClean="0"/>
              <a:t>polar </a:t>
            </a:r>
            <a:r>
              <a:rPr lang="en" dirty="0"/>
              <a:t>compounds?</a:t>
            </a:r>
          </a:p>
          <a:p>
            <a:pPr marL="9144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" dirty="0"/>
              <a:t>How do the structural differences between these </a:t>
            </a:r>
            <a:r>
              <a:rPr lang="en" dirty="0" smtClean="0"/>
              <a:t>pure substances </a:t>
            </a:r>
            <a:r>
              <a:rPr lang="en" dirty="0"/>
              <a:t>account for this difference?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05973"/>
            <a:ext cx="8229600" cy="11601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What Properties to Examine for Each Substance?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366075"/>
            <a:ext cx="8229600" cy="3559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 dirty="0"/>
              <a:t>What is it’s composition? (</a:t>
            </a:r>
            <a:r>
              <a:rPr lang="en" sz="1800" b="1" u="sng" dirty="0"/>
              <a:t>What elements make up it’s structure</a:t>
            </a:r>
            <a:r>
              <a:rPr lang="en" sz="1800" dirty="0"/>
              <a:t>...and where are these elements located on the Periodic Table?)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 dirty="0"/>
              <a:t>Does it </a:t>
            </a:r>
            <a:r>
              <a:rPr lang="en" sz="1800" b="1" u="sng" dirty="0"/>
              <a:t>dissolve in water</a:t>
            </a:r>
            <a:r>
              <a:rPr lang="en" sz="1800" dirty="0"/>
              <a:t>?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 dirty="0"/>
              <a:t>Does it </a:t>
            </a:r>
            <a:r>
              <a:rPr lang="en" sz="1800" b="1" u="sng" dirty="0"/>
              <a:t>conduct electric current</a:t>
            </a:r>
            <a:r>
              <a:rPr lang="en" sz="1800" dirty="0"/>
              <a:t> (when dissolved in water)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 dirty="0"/>
              <a:t>Does it have a </a:t>
            </a:r>
            <a:r>
              <a:rPr lang="en" sz="1800" b="1" u="sng" dirty="0"/>
              <a:t>high or low melting temperature</a:t>
            </a:r>
            <a:r>
              <a:rPr lang="en" sz="1800" dirty="0" smtClean="0"/>
              <a:t>?</a:t>
            </a:r>
          </a:p>
          <a:p>
            <a:pPr marL="457200" lvl="0" indent="-3429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 dirty="0" smtClean="0"/>
              <a:t>Does the material </a:t>
            </a:r>
            <a:r>
              <a:rPr lang="en" sz="1800" b="1" u="sng" dirty="0" smtClean="0"/>
              <a:t>have high or low malubility</a:t>
            </a:r>
            <a:r>
              <a:rPr lang="en" sz="1800" dirty="0" smtClean="0"/>
              <a:t>?</a:t>
            </a:r>
            <a:endParaRPr lang="en" sz="1800" dirty="0"/>
          </a:p>
          <a:p>
            <a:pPr rtl="0">
              <a:spcBef>
                <a:spcPts val="0"/>
              </a:spcBef>
              <a:buNone/>
            </a:pPr>
            <a:endParaRPr sz="600" dirty="0"/>
          </a:p>
          <a:p>
            <a:pPr rtl="0">
              <a:spcBef>
                <a:spcPts val="0"/>
              </a:spcBef>
              <a:buNone/>
            </a:pPr>
            <a:r>
              <a:rPr lang="en" sz="1800" dirty="0"/>
              <a:t>During this lab, you will be given known compounds and should test them with regards to the above properties. Record your procedure and data.</a:t>
            </a:r>
          </a:p>
          <a:p>
            <a:pPr rtl="0">
              <a:spcBef>
                <a:spcPts val="0"/>
              </a:spcBef>
              <a:buNone/>
            </a:pPr>
            <a:endParaRPr sz="600" dirty="0"/>
          </a:p>
          <a:p>
            <a:pPr lvl="0">
              <a:spcBef>
                <a:spcPts val="0"/>
              </a:spcBef>
              <a:buNone/>
            </a:pPr>
            <a:r>
              <a:rPr lang="en" sz="1800" dirty="0"/>
              <a:t>You will then be given several unknown compounds and asked to determine, based on observations and data, whether they are </a:t>
            </a:r>
            <a:r>
              <a:rPr lang="en" sz="1800" dirty="0" smtClean="0"/>
              <a:t>metalic, ionic </a:t>
            </a:r>
            <a:r>
              <a:rPr lang="en" sz="1800" dirty="0"/>
              <a:t>or covalent. You should communicate your results using Claim-Evidence-Reasoning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Identity of Substances: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579350"/>
            <a:ext cx="4092299" cy="2425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(A) NaCl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 dirty="0"/>
              <a:t>(B) Sodium carbonate 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/>
              <a:t>(C) Fructose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 dirty="0"/>
              <a:t>(D) </a:t>
            </a:r>
            <a:r>
              <a:rPr lang="en" dirty="0" smtClean="0"/>
              <a:t>Tin</a:t>
            </a:r>
            <a:endParaRPr lang="en" dirty="0"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829450" y="2561375"/>
            <a:ext cx="4092299" cy="2192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dirty="0"/>
              <a:t>How could we determine whether or not these are ionic or covalent substances?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4" name="Shape 54"/>
          <p:cNvSpPr txBox="1"/>
          <p:nvPr/>
        </p:nvSpPr>
        <p:spPr>
          <a:xfrm>
            <a:off x="6165800" y="437350"/>
            <a:ext cx="1419599" cy="2192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5000" b="1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Melting Temperature: High/Low?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201899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Aluminum foil on hot plate…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/>
              <a:t>...put small amounts of each substance on foil…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/>
              <a:t>...turn on hot plate…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>
              <a:spcBef>
                <a:spcPts val="0"/>
              </a:spcBef>
              <a:buNone/>
            </a:pPr>
            <a:r>
              <a:rPr lang="en" sz="1800"/>
              <a:t>...if it melts (LOW melting point), if not (HIGH melting point)</a:t>
            </a:r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850" y="1147062"/>
            <a:ext cx="2862675" cy="383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Dissolves in Water?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582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Place small amount of substance in clean beaker…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/>
              <a:t>...add Di-water (NOT tap water)...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/>
              <a:t>...observe to see if it dissolves.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>
              <a:spcBef>
                <a:spcPts val="0"/>
              </a:spcBef>
              <a:buNone/>
            </a:pPr>
            <a:r>
              <a:rPr lang="en" sz="1800"/>
              <a:t>SAVE THIS PART FOR THE CONDUCTIVITY TEST</a:t>
            </a:r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6374" y="479425"/>
            <a:ext cx="3360423" cy="449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Conducts When Dissolved?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699599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Use conductivity tester to see if substance conducts…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 rtl="0">
              <a:spcBef>
                <a:spcPts val="0"/>
              </a:spcBef>
              <a:buNone/>
            </a:pPr>
            <a:r>
              <a:rPr lang="en" sz="1800"/>
              <a:t>...red flashing light indicates conducting</a:t>
            </a:r>
          </a:p>
          <a:p>
            <a:pPr rtl="0">
              <a:spcBef>
                <a:spcPts val="0"/>
              </a:spcBef>
              <a:buNone/>
            </a:pPr>
            <a:endParaRPr sz="1800" dirty="0"/>
          </a:p>
          <a:p>
            <a:pPr>
              <a:spcBef>
                <a:spcPts val="0"/>
              </a:spcBef>
              <a:buNone/>
            </a:pPr>
            <a:r>
              <a:rPr lang="en" sz="1800"/>
              <a:t>BE SURE TO RINSE OUT THE BEAKER AND RINSE OFF THE CONDUCTIVITY TESTER BETWEEN EACH SUBSTANCE TESTED!!</a:t>
            </a:r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3975" y="1271162"/>
            <a:ext cx="2677251" cy="3583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Malleability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Malleability – is a property associated with making a substance into a thin foil.  It can be tested by pounding a substance to see if it deforms or breaks.</a:t>
            </a:r>
          </a:p>
          <a:p>
            <a:endParaRPr lang="en-US" dirty="0" smtClean="0"/>
          </a:p>
          <a:p>
            <a:r>
              <a:rPr lang="en-US" dirty="0" smtClean="0"/>
              <a:t>Directions – determine a way to test each of the substances.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2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Data/Observations: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Record your data/observations in a data table (make this on your handout)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690</Words>
  <Application>Microsoft Office PowerPoint</Application>
  <PresentationFormat>On-screen Show (16:9)</PresentationFormat>
  <Paragraphs>75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simple-light</vt:lpstr>
      <vt:lpstr>Today’s Learning Target:</vt:lpstr>
      <vt:lpstr>LAB: Metalic, Ionic vs Polar Comps</vt:lpstr>
      <vt:lpstr>What Properties to Examine for Each Substance?</vt:lpstr>
      <vt:lpstr>Identity of Substances:</vt:lpstr>
      <vt:lpstr>Melting Temperature: High/Low?</vt:lpstr>
      <vt:lpstr>Dissolves in Water?</vt:lpstr>
      <vt:lpstr>Conducts When Dissolved?</vt:lpstr>
      <vt:lpstr>Determining Malleability</vt:lpstr>
      <vt:lpstr>Data/Observations:</vt:lpstr>
      <vt:lpstr>Claim(s)</vt:lpstr>
      <vt:lpstr>TODAY’s Questions...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Today’s Learning Target:</dc:title>
  <cp:lastModifiedBy>Charles Lentz</cp:lastModifiedBy>
  <cp:revision>4</cp:revision>
  <dcterms:modified xsi:type="dcterms:W3CDTF">2014-11-17T12:01:29Z</dcterms:modified>
</cp:coreProperties>
</file>