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4" r:id="rId10"/>
    <p:sldId id="271" r:id="rId11"/>
    <p:sldId id="263" r:id="rId12"/>
    <p:sldId id="265" r:id="rId13"/>
    <p:sldId id="266" r:id="rId14"/>
    <p:sldId id="269" r:id="rId15"/>
    <p:sldId id="267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2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9A5DA3-B97F-4063-BF7C-4613C89252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18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77E48F-8D8E-4974-8B48-2C316FBFF1BB}" type="slidenum">
              <a:rPr lang="en-US"/>
              <a:pPr/>
              <a:t>1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F4B742-2443-4423-91CA-2F9C9415E47B}" type="slidenum">
              <a:rPr lang="en-US"/>
              <a:pPr/>
              <a:t>12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1069C-BD1D-47B2-9496-5FE9D28D1241}" type="slidenum">
              <a:rPr lang="en-US"/>
              <a:pPr/>
              <a:t>13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6557A3-C4BB-4B38-B4FA-E1B6E33B77DC}" type="slidenum">
              <a:rPr lang="en-US"/>
              <a:pPr/>
              <a:t>15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BA1A81-6254-4AB1-BE8F-24DADF614DB5}" type="slidenum">
              <a:rPr lang="en-US"/>
              <a:pPr/>
              <a:t>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0298D-6228-449E-97B3-742477C369CE}" type="slidenum">
              <a:rPr lang="en-US"/>
              <a:pPr/>
              <a:t>3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2E087-5493-4E27-BE9D-ED85F22DCC91}" type="slidenum">
              <a:rPr lang="en-US"/>
              <a:pPr/>
              <a:t>4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34CF0B-3D6F-443F-81E0-85DD96634345}" type="slidenum">
              <a:rPr lang="en-US"/>
              <a:pPr/>
              <a:t>5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42DC93-D5AA-4F51-B9CA-BFA7496373FB}" type="slidenum">
              <a:rPr lang="en-US"/>
              <a:pPr/>
              <a:t>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DABBFD-170E-4711-8383-2AF12E9918B6}" type="slidenum">
              <a:rPr lang="en-US"/>
              <a:pPr/>
              <a:t>7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BF35A1-29F8-4C5F-8660-7F51FFA65F92}" type="slidenum">
              <a:rPr lang="en-US"/>
              <a:pPr/>
              <a:t>9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A34B11-725C-4326-A6F6-31C1ED9FC916}" type="slidenum">
              <a:rPr lang="en-US"/>
              <a:pPr/>
              <a:t>11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FB921E-1264-4744-9DC9-32824A93B6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9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AA515-5C41-47FF-911A-D08AA229BB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9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538A67-44B2-45C3-80EC-691815C74C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47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B5DAD33-1E6A-4FB0-8910-4DA3E03D5F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67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EB0419F-A01A-4828-B44D-417FD9E18C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1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0A194-BEAA-4249-B3AF-CF1D814E24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4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15F4A-7D56-4335-93C0-3ECAB3117F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8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64F2DA-0011-417A-8D8C-B6EE8463B3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1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6F61E-9928-49E9-AE16-7C38358172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44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B218E-F667-4658-8770-3BF472A011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53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1F22F-32B7-4C27-B250-36826B85FE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0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4609E-279A-43C8-953D-6BB592C694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8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F955C-8D15-43D3-B3AA-8A21F97446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4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DF4F9E9-03FF-45E2-8715-2AD2AC2DB668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 smtClean="0"/>
              <a:t>Acids and  Bases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Solutions of Chemical Energy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 of 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-log(H</a:t>
            </a:r>
            <a:r>
              <a:rPr lang="en-US" baseline="30000" dirty="0" smtClean="0"/>
              <a:t>+</a:t>
            </a:r>
            <a:r>
              <a:rPr lang="en-US" dirty="0" smtClean="0"/>
              <a:t> concentration in moles/Liter)</a:t>
            </a:r>
          </a:p>
          <a:p>
            <a:endParaRPr lang="en-US" dirty="0" smtClean="0"/>
          </a:p>
          <a:p>
            <a:r>
              <a:rPr lang="en-US" dirty="0" err="1" smtClean="0"/>
              <a:t>Eg</a:t>
            </a:r>
            <a:r>
              <a:rPr lang="en-US" dirty="0" smtClean="0"/>
              <a:t>. 1.00 X 10</a:t>
            </a:r>
            <a:r>
              <a:rPr lang="en-US" baseline="30000" dirty="0" smtClean="0"/>
              <a:t>-7 </a:t>
            </a:r>
            <a:r>
              <a:rPr lang="en-US" dirty="0" smtClean="0"/>
              <a:t>M, The pH is 7</a:t>
            </a:r>
          </a:p>
          <a:p>
            <a:endParaRPr lang="en-US" baseline="30000" dirty="0"/>
          </a:p>
          <a:p>
            <a:r>
              <a:rPr lang="en-US" dirty="0" err="1" smtClean="0"/>
              <a:t>Eg</a:t>
            </a:r>
            <a:r>
              <a:rPr lang="en-US" dirty="0" smtClean="0"/>
              <a:t>. 1.00 X 10</a:t>
            </a:r>
            <a:r>
              <a:rPr lang="en-US" baseline="30000" dirty="0" smtClean="0"/>
              <a:t>-1</a:t>
            </a:r>
            <a:r>
              <a:rPr lang="en-US" dirty="0" smtClean="0"/>
              <a:t>M,  The pH is 1</a:t>
            </a:r>
          </a:p>
          <a:p>
            <a:endParaRPr lang="en-US" dirty="0"/>
          </a:p>
          <a:p>
            <a:r>
              <a:rPr lang="en-US" dirty="0" err="1"/>
              <a:t>Eg</a:t>
            </a:r>
            <a:r>
              <a:rPr lang="en-US" dirty="0"/>
              <a:t>. 1.00 X </a:t>
            </a:r>
            <a:r>
              <a:rPr lang="en-US" dirty="0" smtClean="0"/>
              <a:t>10</a:t>
            </a:r>
            <a:r>
              <a:rPr lang="en-US" baseline="30000" dirty="0" smtClean="0"/>
              <a:t>-14</a:t>
            </a:r>
            <a:r>
              <a:rPr lang="en-US" dirty="0" smtClean="0"/>
              <a:t>M</a:t>
            </a:r>
            <a:r>
              <a:rPr lang="en-US" dirty="0"/>
              <a:t>,  The pH is </a:t>
            </a:r>
            <a:r>
              <a:rPr lang="en-US" dirty="0" smtClean="0"/>
              <a:t>14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05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Strength of Acids and Bases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2286000" cy="4114800"/>
          </a:xfrm>
        </p:spPr>
        <p:txBody>
          <a:bodyPr/>
          <a:lstStyle/>
          <a:p>
            <a:pPr>
              <a:buFontTx/>
              <a:buNone/>
            </a:pPr>
            <a:endParaRPr lang="en-US" sz="2800"/>
          </a:p>
          <a:p>
            <a:pPr algn="ctr">
              <a:buFontTx/>
              <a:buNone/>
            </a:pPr>
            <a:r>
              <a:rPr lang="en-US" sz="2800"/>
              <a:t>Measured on the pH Scale</a:t>
            </a:r>
          </a:p>
          <a:p>
            <a:pPr algn="ctr">
              <a:buFontTx/>
              <a:buNone/>
            </a:pPr>
            <a:endParaRPr lang="en-US" sz="2800"/>
          </a:p>
          <a:p>
            <a:pPr algn="ctr">
              <a:buFontTx/>
              <a:buNone/>
            </a:pPr>
            <a:r>
              <a:rPr lang="en-US" sz="2800"/>
              <a:t>Range from 1-14</a:t>
            </a:r>
          </a:p>
        </p:txBody>
      </p:sp>
      <p:pic>
        <p:nvPicPr>
          <p:cNvPr id="10245" name="Picture 5" descr="FG10_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981200"/>
            <a:ext cx="5257800" cy="3943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609600"/>
          </a:xfrm>
        </p:spPr>
        <p:txBody>
          <a:bodyPr/>
          <a:lstStyle/>
          <a:p>
            <a:r>
              <a:rPr lang="en-US"/>
              <a:t>pH Indicators</a:t>
            </a:r>
          </a:p>
        </p:txBody>
      </p:sp>
      <p:pic>
        <p:nvPicPr>
          <p:cNvPr id="22532" name="Picture 4" descr="FG15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458200" cy="522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Each Indicator Changes at a Certain pH Range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 sz="2800"/>
          </a:p>
          <a:p>
            <a:pPr algn="ctr">
              <a:buFontTx/>
              <a:buNone/>
            </a:pPr>
            <a:endParaRPr lang="en-US" sz="2800"/>
          </a:p>
          <a:p>
            <a:pPr algn="ctr">
              <a:buFontTx/>
              <a:buNone/>
            </a:pPr>
            <a:endParaRPr lang="en-US" sz="2800"/>
          </a:p>
          <a:p>
            <a:pPr algn="ctr">
              <a:buFontTx/>
              <a:buNone/>
            </a:pPr>
            <a:r>
              <a:rPr lang="en-US" sz="2800"/>
              <a:t>Indicators are helpful when performing Titrations</a:t>
            </a:r>
          </a:p>
        </p:txBody>
      </p:sp>
      <p:pic>
        <p:nvPicPr>
          <p:cNvPr id="23557" name="Picture 5" descr="FG15_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905000"/>
            <a:ext cx="4175125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Buffered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667000"/>
          </a:xfrm>
        </p:spPr>
        <p:txBody>
          <a:bodyPr/>
          <a:lstStyle/>
          <a:p>
            <a:r>
              <a:rPr lang="en-US" dirty="0" smtClean="0"/>
              <a:t> Resist forming more H</a:t>
            </a:r>
            <a:r>
              <a:rPr lang="en-US" baseline="30000" dirty="0" smtClean="0"/>
              <a:t>+</a:t>
            </a:r>
            <a:r>
              <a:rPr lang="en-US" dirty="0" smtClean="0"/>
              <a:t> or OH</a:t>
            </a:r>
            <a:r>
              <a:rPr lang="en-US" baseline="30000" dirty="0" smtClean="0"/>
              <a:t>-</a:t>
            </a:r>
            <a:r>
              <a:rPr lang="en-US" dirty="0" smtClean="0"/>
              <a:t> ions</a:t>
            </a:r>
          </a:p>
          <a:p>
            <a:r>
              <a:rPr lang="en-US" dirty="0" smtClean="0"/>
              <a:t>Made from a weak acid and a salt</a:t>
            </a:r>
          </a:p>
          <a:p>
            <a:r>
              <a:rPr lang="en-US" dirty="0" smtClean="0"/>
              <a:t>Very important to life (Blood is 7.35 – 7.45 pH)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48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Equipment for Titrations: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2800" dirty="0" smtClean="0"/>
              <a:t>Used to measure unknown pH by comparison to a known</a:t>
            </a:r>
            <a:endParaRPr lang="en-US" sz="2800" dirty="0"/>
          </a:p>
          <a:p>
            <a:pPr algn="ctr">
              <a:buFontTx/>
              <a:buNone/>
            </a:pPr>
            <a:endParaRPr lang="en-US" sz="2800" dirty="0"/>
          </a:p>
          <a:p>
            <a:pPr algn="ctr">
              <a:buFontTx/>
              <a:buNone/>
            </a:pPr>
            <a:r>
              <a:rPr lang="en-US" sz="2800" dirty="0"/>
              <a:t>Burets are used to measure highly accurate volumes of solutions</a:t>
            </a:r>
          </a:p>
        </p:txBody>
      </p:sp>
      <p:pic>
        <p:nvPicPr>
          <p:cNvPr id="24581" name="Picture 5" descr="burett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524000"/>
            <a:ext cx="2568575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Acid?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dirty="0"/>
              <a:t>A substance that dissociates and produces H</a:t>
            </a:r>
            <a:r>
              <a:rPr lang="en-US" baseline="30000" dirty="0"/>
              <a:t>+</a:t>
            </a:r>
            <a:r>
              <a:rPr lang="en-US" dirty="0"/>
              <a:t> (protons) when in solution</a:t>
            </a:r>
          </a:p>
          <a:p>
            <a:pPr algn="ctr"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u="sng" dirty="0"/>
              <a:t>Examples</a:t>
            </a:r>
            <a:r>
              <a:rPr lang="en-US" u="sng" dirty="0" smtClean="0"/>
              <a:t>: (strong acids)</a:t>
            </a:r>
            <a:endParaRPr lang="en-US" u="sng" dirty="0"/>
          </a:p>
          <a:p>
            <a:pPr algn="ctr">
              <a:buFontTx/>
              <a:buNone/>
            </a:pPr>
            <a:r>
              <a:rPr lang="en-US" dirty="0" err="1"/>
              <a:t>HCl</a:t>
            </a:r>
            <a:r>
              <a:rPr lang="en-US" dirty="0"/>
              <a:t>,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, HNO</a:t>
            </a:r>
            <a:r>
              <a:rPr lang="en-US" baseline="-25000" dirty="0"/>
              <a:t>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Dissociation of </a:t>
            </a:r>
            <a:r>
              <a:rPr lang="en-US" dirty="0" err="1"/>
              <a:t>HCl</a:t>
            </a:r>
            <a:endParaRPr 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962400" cy="4114800"/>
          </a:xfrm>
        </p:spPr>
        <p:txBody>
          <a:bodyPr/>
          <a:lstStyle/>
          <a:p>
            <a:pPr algn="ctr">
              <a:buFontTx/>
              <a:buNone/>
            </a:pPr>
            <a:endParaRPr lang="en-US" sz="2800" dirty="0"/>
          </a:p>
          <a:p>
            <a:pPr algn="ctr">
              <a:buFontTx/>
              <a:buNone/>
            </a:pPr>
            <a:r>
              <a:rPr lang="en-US" sz="2800" dirty="0" err="1" smtClean="0"/>
              <a:t>HCl</a:t>
            </a:r>
            <a:r>
              <a:rPr lang="en-US" sz="2800" baseline="-25000" dirty="0" smtClean="0"/>
              <a:t>(</a:t>
            </a:r>
            <a:r>
              <a:rPr lang="en-US" sz="2800" baseline="-25000" dirty="0" err="1" smtClean="0"/>
              <a:t>aq</a:t>
            </a:r>
            <a:r>
              <a:rPr lang="en-US" sz="2800" baseline="-25000" dirty="0" smtClean="0"/>
              <a:t>)</a:t>
            </a:r>
            <a:r>
              <a:rPr lang="en-US" sz="2800" dirty="0" smtClean="0"/>
              <a:t> -&gt; H</a:t>
            </a:r>
            <a:r>
              <a:rPr lang="en-US" sz="2800" baseline="30000" dirty="0" smtClean="0"/>
              <a:t>+</a:t>
            </a:r>
            <a:r>
              <a:rPr lang="en-US" sz="2800" baseline="-25000" dirty="0" smtClean="0"/>
              <a:t>(</a:t>
            </a:r>
            <a:r>
              <a:rPr lang="en-US" sz="2800" baseline="-25000" dirty="0" err="1" smtClean="0"/>
              <a:t>aq</a:t>
            </a:r>
            <a:r>
              <a:rPr lang="en-US" sz="2800" baseline="-25000" dirty="0" smtClean="0"/>
              <a:t>)</a:t>
            </a:r>
            <a:r>
              <a:rPr lang="en-US" sz="2800" dirty="0" smtClean="0"/>
              <a:t>  + </a:t>
            </a:r>
            <a:r>
              <a:rPr lang="en-US" sz="2800" dirty="0" err="1" smtClean="0"/>
              <a:t>Cl</a:t>
            </a:r>
            <a:r>
              <a:rPr lang="en-US" sz="2800" baseline="30000" dirty="0" smtClean="0"/>
              <a:t>-</a:t>
            </a:r>
            <a:r>
              <a:rPr lang="en-US" sz="2800" baseline="-25000" dirty="0" smtClean="0"/>
              <a:t>(</a:t>
            </a:r>
            <a:r>
              <a:rPr lang="en-US" sz="2800" baseline="-25000" dirty="0" err="1" smtClean="0"/>
              <a:t>aq</a:t>
            </a:r>
            <a:r>
              <a:rPr lang="en-US" sz="2800" baseline="-25000" dirty="0" smtClean="0"/>
              <a:t>)</a:t>
            </a:r>
          </a:p>
          <a:p>
            <a:pPr algn="ctr">
              <a:buFontTx/>
              <a:buNone/>
            </a:pPr>
            <a:endParaRPr lang="en-US" sz="2800" baseline="-25000" dirty="0"/>
          </a:p>
          <a:p>
            <a:pPr algn="ctr">
              <a:buFontTx/>
              <a:buNone/>
            </a:pPr>
            <a:r>
              <a:rPr lang="en-US" sz="2800" dirty="0"/>
              <a:t>Each mole of </a:t>
            </a:r>
            <a:r>
              <a:rPr lang="en-US" sz="2800" dirty="0" err="1"/>
              <a:t>HCl</a:t>
            </a:r>
            <a:r>
              <a:rPr lang="en-US" sz="2800" dirty="0"/>
              <a:t> will produce 1 mole of H</a:t>
            </a:r>
            <a:r>
              <a:rPr lang="en-US" sz="2800" baseline="30000" dirty="0"/>
              <a:t>+</a:t>
            </a:r>
          </a:p>
          <a:p>
            <a:pPr algn="ctr">
              <a:buFontTx/>
              <a:buNone/>
            </a:pPr>
            <a:endParaRPr lang="en-US" sz="2800" baseline="30000" dirty="0"/>
          </a:p>
          <a:p>
            <a:pPr algn="ctr">
              <a:buFontTx/>
              <a:buNone/>
            </a:pPr>
            <a:r>
              <a:rPr lang="en-US" sz="2800" dirty="0"/>
              <a:t>What is different about H</a:t>
            </a:r>
            <a:r>
              <a:rPr lang="en-US" sz="2800" baseline="-25000" dirty="0"/>
              <a:t>2</a:t>
            </a:r>
            <a:r>
              <a:rPr lang="en-US" sz="2800" dirty="0"/>
              <a:t>SO</a:t>
            </a:r>
            <a:r>
              <a:rPr lang="en-US" sz="2800" baseline="-25000" dirty="0"/>
              <a:t>4</a:t>
            </a:r>
            <a:r>
              <a:rPr lang="en-US" sz="2800" dirty="0"/>
              <a:t>?</a:t>
            </a:r>
          </a:p>
        </p:txBody>
      </p:sp>
      <p:pic>
        <p:nvPicPr>
          <p:cNvPr id="4101" name="Picture 5" descr="FG14_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36449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Base?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dirty="0"/>
              <a:t>A base is any substance that dissociates to produce OH</a:t>
            </a:r>
            <a:r>
              <a:rPr lang="en-US" baseline="30000" dirty="0"/>
              <a:t>-</a:t>
            </a:r>
            <a:r>
              <a:rPr lang="en-US" dirty="0"/>
              <a:t> (hydroxide ions) in solution</a:t>
            </a:r>
          </a:p>
          <a:p>
            <a:pPr algn="ctr"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u="sng" dirty="0"/>
              <a:t>Examples</a:t>
            </a:r>
            <a:r>
              <a:rPr lang="en-US" u="sng" dirty="0" smtClean="0"/>
              <a:t>: (strong bases)</a:t>
            </a:r>
            <a:endParaRPr lang="en-US" u="sng" dirty="0"/>
          </a:p>
          <a:p>
            <a:pPr algn="ctr">
              <a:buFontTx/>
              <a:buNone/>
            </a:pPr>
            <a:r>
              <a:rPr lang="en-US" dirty="0" err="1" smtClean="0"/>
              <a:t>NaOH</a:t>
            </a:r>
            <a:r>
              <a:rPr lang="en-US" dirty="0" smtClean="0"/>
              <a:t>, </a:t>
            </a:r>
            <a:r>
              <a:rPr lang="en-US" dirty="0" err="1" smtClean="0"/>
              <a:t>LiOH</a:t>
            </a:r>
            <a:r>
              <a:rPr lang="en-US" smtClean="0"/>
              <a:t>, KOH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Dissociation of NaOH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752600"/>
            <a:ext cx="5029200" cy="4343400"/>
          </a:xfrm>
        </p:spPr>
        <p:txBody>
          <a:bodyPr/>
          <a:lstStyle/>
          <a:p>
            <a:pPr algn="ctr">
              <a:buFontTx/>
              <a:buNone/>
            </a:pPr>
            <a:endParaRPr lang="en-US" sz="2800" dirty="0"/>
          </a:p>
          <a:p>
            <a:pPr algn="ctr">
              <a:buFontTx/>
              <a:buNone/>
            </a:pPr>
            <a:r>
              <a:rPr lang="en-US" sz="2800" dirty="0" err="1" smtClean="0"/>
              <a:t>NaOH</a:t>
            </a:r>
            <a:r>
              <a:rPr lang="en-US" sz="2800" baseline="-25000" dirty="0" smtClean="0"/>
              <a:t>(</a:t>
            </a:r>
            <a:r>
              <a:rPr lang="en-US" sz="2800" baseline="-25000" dirty="0" err="1" smtClean="0"/>
              <a:t>aq</a:t>
            </a:r>
            <a:r>
              <a:rPr lang="en-US" sz="2800" baseline="-25000" dirty="0" smtClean="0"/>
              <a:t>)</a:t>
            </a:r>
            <a:r>
              <a:rPr lang="en-US" sz="2800" dirty="0" smtClean="0"/>
              <a:t> -&gt; Na</a:t>
            </a:r>
            <a:r>
              <a:rPr lang="en-US" sz="2800" baseline="30000" dirty="0" smtClean="0"/>
              <a:t>+</a:t>
            </a:r>
            <a:r>
              <a:rPr lang="en-US" sz="2800" baseline="-25000" dirty="0" smtClean="0"/>
              <a:t>(</a:t>
            </a:r>
            <a:r>
              <a:rPr lang="en-US" sz="2800" baseline="-25000" dirty="0" err="1" smtClean="0"/>
              <a:t>aq</a:t>
            </a:r>
            <a:r>
              <a:rPr lang="en-US" sz="2800" baseline="-25000" dirty="0" smtClean="0"/>
              <a:t>)</a:t>
            </a:r>
            <a:r>
              <a:rPr lang="en-US" sz="2800" dirty="0" smtClean="0"/>
              <a:t>  +  OH</a:t>
            </a:r>
            <a:r>
              <a:rPr lang="en-US" sz="2800" baseline="30000" dirty="0" smtClean="0"/>
              <a:t>-</a:t>
            </a:r>
            <a:r>
              <a:rPr lang="en-US" sz="2800" baseline="-25000" dirty="0" smtClean="0"/>
              <a:t>(</a:t>
            </a:r>
            <a:r>
              <a:rPr lang="en-US" sz="2800" baseline="-25000" dirty="0" err="1" smtClean="0"/>
              <a:t>aq</a:t>
            </a:r>
            <a:r>
              <a:rPr lang="en-US" sz="2800" baseline="-25000" dirty="0" smtClean="0"/>
              <a:t>)</a:t>
            </a:r>
          </a:p>
          <a:p>
            <a:pPr algn="ctr">
              <a:buFontTx/>
              <a:buNone/>
            </a:pPr>
            <a:endParaRPr lang="en-US" sz="2800" baseline="-25000" dirty="0"/>
          </a:p>
          <a:p>
            <a:pPr algn="ctr">
              <a:buFontTx/>
              <a:buNone/>
            </a:pPr>
            <a:r>
              <a:rPr lang="en-US" sz="2800" dirty="0"/>
              <a:t>Each mole of </a:t>
            </a:r>
            <a:r>
              <a:rPr lang="en-US" sz="2800" dirty="0" err="1"/>
              <a:t>NaOH</a:t>
            </a:r>
            <a:r>
              <a:rPr lang="en-US" sz="2800" dirty="0"/>
              <a:t> will dissociate to produce 1 mole of OH</a:t>
            </a:r>
            <a:r>
              <a:rPr lang="en-US" sz="2800" baseline="30000" dirty="0"/>
              <a:t>-</a:t>
            </a:r>
            <a:endParaRPr lang="en-US" sz="2800" dirty="0"/>
          </a:p>
        </p:txBody>
      </p:sp>
      <p:pic>
        <p:nvPicPr>
          <p:cNvPr id="7173" name="Picture 5" descr="FG14_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600200"/>
            <a:ext cx="3316288" cy="4876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Neutralization Reactions: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/>
          </a:p>
          <a:p>
            <a:pPr algn="ctr">
              <a:buFontTx/>
              <a:buNone/>
            </a:pPr>
            <a:r>
              <a:rPr lang="en-US"/>
              <a:t>A type of double-replacement reaction that produces a “salt” and water from an acid and base</a:t>
            </a:r>
          </a:p>
          <a:p>
            <a:pPr algn="ctr">
              <a:buFontTx/>
              <a:buNone/>
            </a:pPr>
            <a:endParaRPr lang="en-US"/>
          </a:p>
          <a:p>
            <a:pPr algn="ctr">
              <a:buFontTx/>
              <a:buNone/>
            </a:pPr>
            <a:r>
              <a:rPr lang="en-US"/>
              <a:t>HCl + NaOH ----&gt; NaCl + H</a:t>
            </a:r>
            <a:r>
              <a:rPr lang="en-US" baseline="-25000"/>
              <a:t>2</a:t>
            </a:r>
            <a:r>
              <a:rPr lang="en-US"/>
              <a:t>O</a:t>
            </a:r>
          </a:p>
          <a:p>
            <a:pPr algn="ctr">
              <a:buFontTx/>
              <a:buNone/>
            </a:pPr>
            <a:r>
              <a:rPr lang="en-US" sz="1800"/>
              <a:t>     Acid      +    Base          ----&gt;        Salt       +     Water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Characteristics of Acids and Bases: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/>
          </a:p>
          <a:p>
            <a:pPr algn="ctr">
              <a:buFontTx/>
              <a:buNone/>
            </a:pPr>
            <a:endParaRPr lang="en-US"/>
          </a:p>
          <a:p>
            <a:pPr algn="ctr">
              <a:buFontTx/>
              <a:buNone/>
            </a:pPr>
            <a:r>
              <a:rPr lang="en-US">
                <a:solidFill>
                  <a:schemeClr val="bg2"/>
                </a:solidFill>
              </a:rPr>
              <a:t>Bases Taste Bitter</a:t>
            </a:r>
          </a:p>
          <a:p>
            <a:pPr algn="ctr">
              <a:buFontTx/>
              <a:buNone/>
            </a:pPr>
            <a:r>
              <a:rPr lang="en-US" sz="2000"/>
              <a:t>(Soap)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/>
          </a:p>
          <a:p>
            <a:pPr algn="ctr">
              <a:buFontTx/>
              <a:buNone/>
            </a:pPr>
            <a:endParaRPr lang="en-US"/>
          </a:p>
          <a:p>
            <a:pPr algn="ctr"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Acids Taste Sour</a:t>
            </a:r>
            <a:endParaRPr lang="en-US"/>
          </a:p>
          <a:p>
            <a:pPr algn="ctr">
              <a:buFontTx/>
              <a:buNone/>
            </a:pPr>
            <a:r>
              <a:rPr lang="en-US" sz="2000"/>
              <a:t>(Sour Patch Kids, Lemons, Vinegar)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 Acids and 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905000"/>
            <a:ext cx="6858000" cy="4191000"/>
          </a:xfrm>
        </p:spPr>
        <p:txBody>
          <a:bodyPr/>
          <a:lstStyle/>
          <a:p>
            <a:r>
              <a:rPr lang="en-US" dirty="0" smtClean="0"/>
              <a:t>Do not completely dissociate</a:t>
            </a:r>
          </a:p>
          <a:p>
            <a:r>
              <a:rPr lang="en-US" dirty="0" smtClean="0"/>
              <a:t>Are still dangerous energetic solutions</a:t>
            </a:r>
          </a:p>
          <a:p>
            <a:r>
              <a:rPr lang="en-US" dirty="0" smtClean="0"/>
              <a:t>More common in nature</a:t>
            </a:r>
          </a:p>
          <a:p>
            <a:r>
              <a:rPr lang="en-US" dirty="0" smtClean="0"/>
              <a:t>Acetic Acid (vinegar)</a:t>
            </a:r>
          </a:p>
          <a:p>
            <a:r>
              <a:rPr lang="en-US" dirty="0" smtClean="0"/>
              <a:t>Citric Acid (lemon </a:t>
            </a:r>
            <a:r>
              <a:rPr lang="en-US" dirty="0" err="1" smtClean="0"/>
              <a:t>jucie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Found in buffered solutions</a:t>
            </a:r>
          </a:p>
          <a:p>
            <a:r>
              <a:rPr lang="en-US" dirty="0" smtClean="0"/>
              <a:t>Have </a:t>
            </a:r>
            <a:r>
              <a:rPr lang="en-US" dirty="0" err="1" smtClean="0"/>
              <a:t>pHs</a:t>
            </a:r>
            <a:r>
              <a:rPr lang="en-US" dirty="0" smtClean="0"/>
              <a:t> closer to 7 at higher solution concentrations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15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r>
              <a:rPr lang="en-US" dirty="0"/>
              <a:t>pH </a:t>
            </a:r>
            <a:r>
              <a:rPr lang="en-US" dirty="0" smtClean="0"/>
              <a:t>Scale </a:t>
            </a:r>
            <a:br>
              <a:rPr lang="en-US" dirty="0" smtClean="0"/>
            </a:br>
            <a:r>
              <a:rPr lang="en-US" dirty="0" smtClean="0"/>
              <a:t>(Concentration of H</a:t>
            </a:r>
            <a:r>
              <a:rPr lang="en-US" baseline="30000" dirty="0" smtClean="0"/>
              <a:t>+</a:t>
            </a:r>
            <a:r>
              <a:rPr lang="en-US" dirty="0" smtClean="0"/>
              <a:t> ions)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/>
              <a:t>A pH of 7.0 is “neutral”</a:t>
            </a:r>
          </a:p>
          <a:p>
            <a:pPr algn="ctr"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dirty="0"/>
              <a:t>A pH &gt;7.0 is “basic”</a:t>
            </a:r>
          </a:p>
          <a:p>
            <a:pPr algn="ctr">
              <a:buFontTx/>
              <a:buNone/>
            </a:pPr>
            <a:r>
              <a:rPr lang="en-US" sz="2000" dirty="0"/>
              <a:t>(The farther from neutral, the stronger the base)</a:t>
            </a:r>
          </a:p>
          <a:p>
            <a:pPr algn="ctr"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dirty="0"/>
              <a:t>A pH &lt;7.0 is “acidic”</a:t>
            </a:r>
          </a:p>
          <a:p>
            <a:pPr algn="ctr">
              <a:buFontTx/>
              <a:buNone/>
            </a:pPr>
            <a:r>
              <a:rPr lang="en-US" sz="2000" dirty="0"/>
              <a:t>(The farther from neutral, the stronger the acid)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6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414</Words>
  <Application>Microsoft Office PowerPoint</Application>
  <PresentationFormat>On-screen Show (4:3)</PresentationFormat>
  <Paragraphs>96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Blank Presentation</vt:lpstr>
      <vt:lpstr>Acids and  Bases</vt:lpstr>
      <vt:lpstr>What is an Acid?</vt:lpstr>
      <vt:lpstr>Dissociation of HCl</vt:lpstr>
      <vt:lpstr>What is a Base?</vt:lpstr>
      <vt:lpstr>Dissociation of NaOH</vt:lpstr>
      <vt:lpstr>Neutralization Reactions:</vt:lpstr>
      <vt:lpstr>Characteristics of Acids and Bases:</vt:lpstr>
      <vt:lpstr>Weak Acids and Bases</vt:lpstr>
      <vt:lpstr>pH Scale  (Concentration of H+ ions)</vt:lpstr>
      <vt:lpstr>Math of pH</vt:lpstr>
      <vt:lpstr>Strength of Acids and Bases</vt:lpstr>
      <vt:lpstr>pH Indicators</vt:lpstr>
      <vt:lpstr>Each Indicator Changes at a Certain pH Range</vt:lpstr>
      <vt:lpstr>Buffered solutions</vt:lpstr>
      <vt:lpstr>Equipment for Titrations:</vt:lpstr>
    </vt:vector>
  </TitlesOfParts>
  <Company>Matthew Campbell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Acid-Base Reactions</dc:title>
  <dc:creator>Matthew Campbell</dc:creator>
  <cp:lastModifiedBy>Charles Lentz</cp:lastModifiedBy>
  <cp:revision>27</cp:revision>
  <dcterms:created xsi:type="dcterms:W3CDTF">2005-05-24T12:12:14Z</dcterms:created>
  <dcterms:modified xsi:type="dcterms:W3CDTF">2014-05-15T10:10:49Z</dcterms:modified>
</cp:coreProperties>
</file>